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comments/modernComment_136_54E9167B.xml" ContentType="application/vnd.ms-powerpoint.comment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notesSlides/notesSlide45.xml" ContentType="application/vnd.openxmlformats-officedocument.presentationml.notesSlide+xml"/>
  <Override PartName="/ppt/tags/tag55.xml" ContentType="application/vnd.openxmlformats-officedocument.presentationml.tags+xml"/>
  <Override PartName="/ppt/notesSlides/notesSlide46.xml" ContentType="application/vnd.openxmlformats-officedocument.presentationml.notesSlide+xml"/>
  <Override PartName="/ppt/tags/tag56.xml" ContentType="application/vnd.openxmlformats-officedocument.presentationml.tags+xml"/>
  <Override PartName="/ppt/notesSlides/notesSlide47.xml" ContentType="application/vnd.openxmlformats-officedocument.presentationml.notesSlide+xml"/>
  <Override PartName="/ppt/tags/tag57.xml" ContentType="application/vnd.openxmlformats-officedocument.presentationml.tags+xml"/>
  <Override PartName="/ppt/notesSlides/notesSlide48.xml" ContentType="application/vnd.openxmlformats-officedocument.presentationml.notesSlide+xml"/>
  <Override PartName="/ppt/tags/tag58.xml" ContentType="application/vnd.openxmlformats-officedocument.presentationml.tags+xml"/>
  <Override PartName="/ppt/notesSlides/notesSlide4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4"/>
    <p:sldMasterId id="2147483689" r:id="rId5"/>
    <p:sldMasterId id="2147483690" r:id="rId6"/>
    <p:sldMasterId id="2147483691" r:id="rId7"/>
  </p:sldMasterIdLst>
  <p:notesMasterIdLst>
    <p:notesMasterId r:id="rId57"/>
  </p:notesMasterIdLst>
  <p:handoutMasterIdLst>
    <p:handoutMasterId r:id="rId58"/>
  </p:handoutMasterIdLst>
  <p:sldIdLst>
    <p:sldId id="256" r:id="rId8"/>
    <p:sldId id="316" r:id="rId9"/>
    <p:sldId id="257" r:id="rId10"/>
    <p:sldId id="258" r:id="rId11"/>
    <p:sldId id="259" r:id="rId12"/>
    <p:sldId id="31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315" r:id="rId30"/>
    <p:sldId id="277" r:id="rId31"/>
    <p:sldId id="278" r:id="rId32"/>
    <p:sldId id="279" r:id="rId33"/>
    <p:sldId id="280" r:id="rId34"/>
    <p:sldId id="281" r:id="rId35"/>
    <p:sldId id="282" r:id="rId36"/>
    <p:sldId id="283" r:id="rId37"/>
    <p:sldId id="317"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Lato" panose="020F0502020204030203" pitchFamily="34" charset="0"/>
      <p:regular r:id="rId63"/>
      <p:bold r:id="rId64"/>
      <p:italic r:id="rId65"/>
      <p:boldItalic r:id="rId66"/>
    </p:embeddedFont>
    <p:embeddedFont>
      <p:font typeface="Lato Black" panose="020F0502020204030203" pitchFamily="34" charset="0"/>
      <p:bold r:id="rId67"/>
      <p:boldItalic r:id="rId68"/>
    </p:embeddedFont>
    <p:embeddedFont>
      <p:font typeface="Roboto" panose="02000000000000000000" pitchFamily="2" charset="0"/>
      <p:regular r:id="rId69"/>
      <p:bold r:id="rId70"/>
      <p:italic r:id="rId71"/>
      <p:boldItalic r:id="rId72"/>
    </p:embeddedFont>
    <p:embeddedFont>
      <p:font typeface="Tahoma" panose="020B0604030504040204" pitchFamily="34" charset="0"/>
      <p:regular r:id="rId73"/>
      <p:bold r:id="rId74"/>
    </p:embeddedFont>
  </p:embeddedFontLst>
  <p:custDataLst>
    <p:tags r:id="rId7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39DC1D-5900-45FC-0EA8-BF80A106E5DD}" name="Boe, Carrie A.   DPI" initials="BCAD" userId="S::Carrie.Boe@dpi.wi.gov::ad307906-849c-4257-9cee-5c2119764e9b" providerId="AD"/>
  <p188:author id="{83E2566B-2224-FAFC-295B-E315BD313E49}" name="Stringfellow, Kina F. DPI" initials="SKFD" userId="S::Kina.Stringfellow@dpi.wi.gov::002858cf-6d8d-4f58-b096-3c8ddc1070aa" providerId="AD"/>
  <p188:author id="{CE476174-F6F9-E79F-9D63-196DD4C6C187}" name="Mueller, Brittany A.   DPI" initials="MD" userId="S::brittany.mueller@dpi.wi.gov::1c636fe5-da7a-488a-a5c9-e6e7995610a5" providerId="AD"/>
  <p188:author id="{1085BDB8-D70F-8604-3833-6407F4732C1C}" name="Perry, Jeffery S.   DPI" initials="PD" userId="S::jeffery.perry@dpi.wi.gov::d9f3693c-2d08-47e2-b5b3-4863944d04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FC1"/>
    <a:srgbClr val="ABABE3"/>
    <a:srgbClr val="333399"/>
    <a:srgbClr val="009939"/>
    <a:srgbClr val="A00B0B"/>
    <a:srgbClr val="E2E2F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5BB79-C191-46FB-9BB0-968BDF54F899}" v="3" dt="2023-10-25T12:36:47.815"/>
    <p1510:client id="{6948A019-11DF-4DF9-87E8-F1ADB1806885}" v="3" dt="2023-10-24T20:43:01.436"/>
    <p1510:client id="{F9D5A65C-F8CF-42CD-8374-7D6E63BA189F}" v="1" dt="2023-10-25T12:45:34.527"/>
  </p1510:revLst>
</p1510:revInfo>
</file>

<file path=ppt/tableStyles.xml><?xml version="1.0" encoding="utf-8"?>
<a:tblStyleLst xmlns:a="http://schemas.openxmlformats.org/drawingml/2006/main" def="{44DFEE51-86DA-42D9-8CFF-5B078BC52E03}">
  <a:tblStyle styleId="{44DFEE51-86DA-42D9-8CFF-5B078BC52E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45A8B2-18A6-4542-9CE2-BE2D231275D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94" d="100"/>
          <a:sy n="94" d="100"/>
        </p:scale>
        <p:origin x="557" y="77"/>
      </p:cViewPr>
      <p:guideLst/>
    </p:cSldViewPr>
  </p:slideViewPr>
  <p:outlineViewPr>
    <p:cViewPr>
      <p:scale>
        <a:sx n="33" d="100"/>
        <a:sy n="33" d="100"/>
      </p:scale>
      <p:origin x="0" y="-1108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handoutMaster" Target="handoutMasters/handoutMaster1.xml"/><Relationship Id="rId74" Type="http://schemas.openxmlformats.org/officeDocument/2006/relationships/font" Target="fonts/font16.fntdata"/><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3.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4.fntdata"/><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font" Target="fonts/font13.fntdata"/><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font" Target="fonts/font8.fntdata"/></Relationships>
</file>

<file path=ppt/comments/modernComment_136_54E9167B.xml><?xml version="1.0" encoding="utf-8"?>
<p188:cmLst xmlns:a="http://schemas.openxmlformats.org/drawingml/2006/main" xmlns:r="http://schemas.openxmlformats.org/officeDocument/2006/relationships" xmlns:p188="http://schemas.microsoft.com/office/powerpoint/2018/8/main">
  <p188:cm id="{F02F709C-11A4-4D77-8477-1F69C1D87D4A}" authorId="{5D39DC1D-5900-45FC-0EA8-BF80A106E5DD}" status="resolved" created="2023-10-16T18:11:09.166" complete="100000">
    <ac:txMkLst xmlns:ac="http://schemas.microsoft.com/office/drawing/2013/main/command">
      <pc:docMk xmlns:pc="http://schemas.microsoft.com/office/powerpoint/2013/main/command"/>
      <pc:sldMk xmlns:pc="http://schemas.microsoft.com/office/powerpoint/2013/main/command" cId="1424561787" sldId="310"/>
      <ac:spMk id="7" creationId="{1462B50D-106D-176C-51A7-A4FD88CAAD39}"/>
      <ac:txMk cp="0" len="39">
        <ac:context len="197" hash="2268674022"/>
      </ac:txMk>
    </ac:txMkLst>
    <p188:pos x="1260048" y="215778"/>
    <p188:replyLst>
      <p188:reply id="{66ADC20A-5C94-4571-A9F1-25D15D2B21C5}" authorId="{83E2566B-2224-FAFC-295B-E315BD313E49}" created="2023-10-17T13:29:58.008">
        <p188:txBody>
          <a:bodyPr/>
          <a:lstStyle/>
          <a:p>
            <a:r>
              <a:rPr lang="en-US"/>
              <a:t>[@Boe, Carrie A.   DPI] Best patch job I could do… lemme know whatcha think?</a:t>
            </a:r>
          </a:p>
        </p188:txBody>
      </p188:reply>
    </p188:replyLst>
    <p188:txBody>
      <a:bodyPr/>
      <a:lstStyle/>
      <a:p>
        <a:r>
          <a:rPr lang="en-US"/>
          <a:t>[@Stringfellow, Kina F. DPI] do you have any suggestions on how to remove the WISEdash piece in this visual for Choice schools? </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D9825E-2533-A2C5-E74A-65D1DE36F8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19BEF6-7300-75FB-E46C-9355DD0741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746F5F-3A35-46FB-845C-8902D70FFA62}" type="datetimeFigureOut">
              <a:rPr lang="en-US" smtClean="0"/>
              <a:t>11/1/2023</a:t>
            </a:fld>
            <a:endParaRPr lang="en-US"/>
          </a:p>
        </p:txBody>
      </p:sp>
      <p:sp>
        <p:nvSpPr>
          <p:cNvPr id="4" name="Footer Placeholder 3">
            <a:extLst>
              <a:ext uri="{FF2B5EF4-FFF2-40B4-BE49-F238E27FC236}">
                <a16:creationId xmlns:a16="http://schemas.microsoft.com/office/drawing/2014/main" id="{82F3161A-7431-2F2F-6D2F-EC06120948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BA29DE-B58A-EE85-D022-33A0ACC390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50C7A6-DF5C-4643-BEB7-70BFB87B75A2}" type="slidenum">
              <a:rPr lang="en-US" smtClean="0"/>
              <a:t>‹#›</a:t>
            </a:fld>
            <a:endParaRPr lang="en-US"/>
          </a:p>
        </p:txBody>
      </p:sp>
    </p:spTree>
    <p:custDataLst>
      <p:tags r:id="rId2"/>
    </p:custDataLst>
    <p:extLst>
      <p:ext uri="{BB962C8B-B14F-4D97-AF65-F5344CB8AC3E}">
        <p14:creationId xmlns:p14="http://schemas.microsoft.com/office/powerpoint/2010/main" val="4292504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5b8ed9dff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the WISEdata Snapshot Preparation workshop! In this workshop, we are going to go over some important information as it pertains to the December 6th Snapshot, including why the data is collected, how to best prepare within your district or school, and how to use your WISEdata and WISEdash tools for review.</a:t>
            </a:r>
            <a:endParaRPr/>
          </a:p>
          <a:p>
            <a:pPr marL="0" lvl="0" indent="0" algn="l" rtl="0">
              <a:spcBef>
                <a:spcPts val="0"/>
              </a:spcBef>
              <a:spcAft>
                <a:spcPts val="0"/>
              </a:spcAft>
              <a:buNone/>
            </a:pPr>
            <a:endParaRPr/>
          </a:p>
          <a:p>
            <a:pPr marL="0" lvl="0" indent="0" algn="l" rtl="0">
              <a:spcBef>
                <a:spcPts val="0"/>
              </a:spcBef>
              <a:spcAft>
                <a:spcPts val="0"/>
              </a:spcAft>
              <a:buNone/>
            </a:pPr>
            <a:r>
              <a:rPr lang="en"/>
              <a:t>Adam 1-7</a:t>
            </a:r>
            <a:endParaRPr/>
          </a:p>
          <a:p>
            <a:pPr marL="0" lvl="0" indent="0" algn="l" rtl="0">
              <a:spcBef>
                <a:spcPts val="0"/>
              </a:spcBef>
              <a:spcAft>
                <a:spcPts val="0"/>
              </a:spcAft>
              <a:buNone/>
            </a:pPr>
            <a:r>
              <a:rPr lang="en"/>
              <a:t>Jeff 8-14</a:t>
            </a:r>
            <a:endParaRPr/>
          </a:p>
          <a:p>
            <a:pPr marL="0" lvl="0" indent="0" algn="l" rtl="0">
              <a:spcBef>
                <a:spcPts val="0"/>
              </a:spcBef>
              <a:spcAft>
                <a:spcPts val="0"/>
              </a:spcAft>
              <a:buNone/>
            </a:pPr>
            <a:r>
              <a:rPr lang="en"/>
              <a:t>Adam15-28</a:t>
            </a:r>
            <a:endParaRPr/>
          </a:p>
          <a:p>
            <a:pPr marL="0" lvl="0" indent="0" algn="l" rtl="0">
              <a:spcBef>
                <a:spcPts val="0"/>
              </a:spcBef>
              <a:spcAft>
                <a:spcPts val="0"/>
              </a:spcAft>
              <a:buNone/>
            </a:pPr>
            <a:r>
              <a:rPr lang="en"/>
              <a:t>Jeff 29-42</a:t>
            </a:r>
            <a:endParaRPr/>
          </a:p>
          <a:p>
            <a:pPr marL="0" lvl="0" indent="0" algn="l" rtl="0">
              <a:spcBef>
                <a:spcPts val="0"/>
              </a:spcBef>
              <a:spcAft>
                <a:spcPts val="0"/>
              </a:spcAft>
              <a:buNone/>
            </a:pPr>
            <a:r>
              <a:rPr lang="en"/>
              <a:t>Adam 43-end</a:t>
            </a:r>
            <a:endParaRPr/>
          </a:p>
        </p:txBody>
      </p:sp>
      <p:sp>
        <p:nvSpPr>
          <p:cNvPr id="223" name="Google Shape;223;ge5b8ed9dff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5b8ed9dff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7" name="Google Shape;277;ge5b8ed9dff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5b8ed9dff_0_7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3" name="Google Shape;283;ge5b8ed9dff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b8ed9dff_0_7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9" name="Google Shape;289;ge5b8ed9dff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5b8ed9dff_0_7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95" name="Google Shape;295;ge5b8ed9dff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5b8ed9dff_0_7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2" name="Google Shape;302;ge5b8ed9dff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88cf1d0f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8" name="Google Shape;308;gf88cf1d0f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5b8ed9dff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e5b8ed9dff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b8ed9dff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b8ed9dff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Use the Data Quality page and the Data Quality metrics to verify that all of the steps mentioned so far have been successful. If the high level metrics are not matching what is expected, your next steps are to identify individual students that may be missing or being sent with incorrect values.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screen, you can see there are two Enrollment graphs. The first on the left is for current enrollment counts - these counts can change based on the students exiting and entering your district. The second on the right is only for count dates - TFS and Oct 1. These counts should remain the same once you have these count inclusion values finalized and should not change throughout the year.</a:t>
            </a:r>
            <a:endParaRPr sz="14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5b8ed9dff_0_7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Pior to running a validation, make sure your data is current from your SIS. This can be done on the home screen. It's important to work with your SIS to know how to manually push data and when the data is schedule to flow if not manually pushing. Example, different years may push at different times from your SIS.</a:t>
            </a: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a:solidFill>
                  <a:schemeClr val="dk1"/>
                </a:solidFill>
                <a:latin typeface="Lato"/>
                <a:ea typeface="Lato"/>
                <a:cs typeface="Lato"/>
                <a:sym typeface="Lato"/>
              </a:rPr>
              <a:t>When you run a validation, it will only run the validation for the school year you are on, so make sure if you are working on multiple years you run the validation for each year.</a:t>
            </a:r>
            <a:endParaRPr/>
          </a:p>
        </p:txBody>
      </p:sp>
      <p:sp>
        <p:nvSpPr>
          <p:cNvPr id="330" name="Google Shape;330;ge5b8ed9df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5b8ed9dff_0_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e5b8ed9dff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414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5b8ed9dff_0_7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e5b8ed9dff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5b8ed9dff_0_7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49" name="Google Shape;349;ge5b8ed9dff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extLst>
      <p:ext uri="{BB962C8B-B14F-4D97-AF65-F5344CB8AC3E}">
        <p14:creationId xmlns:p14="http://schemas.microsoft.com/office/powerpoint/2010/main" val="2422148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5b8ed9dff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e5b8ed9dff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is the student details page, which again you can access by clicking the details link under a specific error or warning. You can also get here by doing a student search and clicking the details button.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5b8ed9dff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5b8ed9dff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This is the exports page, accessible in WISEdata in the blue bar. This is a very helpful page that is somewhat underutilized.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Now before pulling an export, its important to make sure that the data your going to pull is current. You can do this by checking on the home screen for the last time data was pushed from your sis, and the check the last time the data was validated in wisedata. These reports are only as fresh as your last validation.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best way to identify individual students with issues is to compare the export files provided by the WISEdata Portal to reports that are generated by your SIS.  Learning to compare data tables in Excel can quickly help you to find records that should be reviewed, through all the steps we have discussed.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Having specific lists of students with a particular issues will also dramatically speed up support requests with DPI or your SIS vendor.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5b8ed9dff_0_8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WISEdata Alerts were just turned on recently so if you have not already taken a look at this banner in your WISEdata Portal, please do so ASAP. These are generated by DPI reports based on the data you’ve submitted to WISEdata and will indicate data issues that you will need to review. </a:t>
            </a:r>
            <a:endParaRPr/>
          </a:p>
        </p:txBody>
      </p:sp>
      <p:sp>
        <p:nvSpPr>
          <p:cNvPr id="380" name="Google Shape;380;ge5b8ed9dff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5b8ed9dff_0_8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This is what the alerts look like once you click the orange banner.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You will see System Alerts, such as the Snapshot Date reminder, Migrant Alerts, and Data Quality Alerts. Alerts will also be broken down into District level and School Level.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Each alert will tell you exactly where to go, usually in WISEdash, to review the information we’ve flagged as needing review.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Please be aware that when looking at the School Level alerts, you will need to open the alert using the little triangle on the left side, similar to opening a validation message for the student list, this will open the alert so it shows you the specific school with the issue. This is often overlooked. </a:t>
            </a:r>
            <a:endParaRPr/>
          </a:p>
        </p:txBody>
      </p:sp>
      <p:sp>
        <p:nvSpPr>
          <p:cNvPr id="388" name="Google Shape;388;ge5b8ed9dff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5b8ed9dff_0_8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Once you have reviewed the information indicated in the alert, you will Acknolwedge the alert. Be aware, these alerts do not refresh the way Validation messages do, so the alerts will not disappear or correct themselves after you acknowledge or correct the data in your SIS.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Acknowledging can only be done by the Primary or Secondary WISEdata contact, so if you do not see an acknowledge button available to you, that is why. Acknowledging the alert tells us you are aware and reviewing the issue so it can either be resolved and acknowledged as correct.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*Quick note on contacts, this is a good example on why you should be listing the primary contact as the person actually working in WISEdata. Please dont list admins or DSA’s as your primary contact if they are not the person working in the portal.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395" name="Google Shape;395;ge5b8ed9dff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e5b8ed9dff_0_8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Read side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 would also highly recommend attending the weekly user group calls, which are on tuesdays at 1:30. Information on those can be found on the wisedata events calendar. </a:t>
            </a:r>
            <a:endParaRPr/>
          </a:p>
        </p:txBody>
      </p:sp>
      <p:sp>
        <p:nvSpPr>
          <p:cNvPr id="402" name="Google Shape;402;ge5b8ed9dff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5b8ed9dff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e5b8ed9dff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slide…</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no way to lock in your data prior to the Snapshot so it is important to be reviewing it daily leading up to the Dec 6 deadline. Even if your data looks good and all errors are cleared, data is still flowing and can be changed at any time so make sure you are paying attention and aware of your Portal until the Snapshot is taken.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88cf1d0f2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09" name="Google Shape;409;gf88cf1d0f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f88cf1d0f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f88cf1d0f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88cf1d0f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88cf1d0f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f88cf1d0f2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f88cf1d0f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Data Errata is a last resort!  It is extremely important that your data is correct at the time of the snapshot.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f88cf1d0f2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f88cf1d0f2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f88cf1d0f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f88cf1d0f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f88cf1d0f2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f88cf1d0f2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88cf1d0f2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As a WISEdata Portal user, you acknowledge your responsibility in making sure your data is being reported correctly and completely within the WISE systems for the Snapshot. Going through the review steps and tool available to you is an important part of that process.</a:t>
            </a:r>
            <a:endParaRPr/>
          </a:p>
        </p:txBody>
      </p:sp>
      <p:sp>
        <p:nvSpPr>
          <p:cNvPr id="517" name="Google Shape;517;gf88cf1d0f2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f88cf1d0f2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23" name="Google Shape;523;gf88cf1d0f2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5b8ed9dff_0_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Why do we collect data? We collect data for a number of reasons. (read slide).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Because WISEdata is continuously collecting data throughout the year from your SIS, we need to take a picture of that data at a certain point in time in order to use for reporting.  We call this a snapshot.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snapshot is always taken at the same time of year. The main snapshot is in early December, the second smaller spring snapshot is in May. You’ll have the opportunity to clean up any the errors and warnings on your data prior to the snapshot date. As this is tied to funding and public reporting outside of just report cards, It is VERY important that this data is correct at the time of the snapshot. Incorrect data can delay funding and impact the accuracy of reporting viewable by the public.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December snapshot is for all data where as the spring snapshot focuses on demographic information.</a:t>
            </a:r>
            <a:endParaRPr>
              <a:solidFill>
                <a:schemeClr val="dk1"/>
              </a:solidFill>
            </a:endParaRPr>
          </a:p>
        </p:txBody>
      </p:sp>
      <p:sp>
        <p:nvSpPr>
          <p:cNvPr id="239" name="Google Shape;239;ge5b8ed9dff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f88cf1d0f2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f88cf1d0f2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Econ Disadvantage Status is calculated based on the Econ Status reported in the student’s Demographics and their Food Service Eligibility record, so making sure both of those values are correct is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TFS and Oct 1 inclusion values - making sure those values report out of your SIS to WISEdata and then making sure there are no validation errors blocking those values form reporting to WISEdash is also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making sure your ELL data and SPED data is entered correct, as these can also cause issues with your data being captured correctly for the Snapshot.</a:t>
            </a:r>
            <a:endParaRPr/>
          </a:p>
          <a:p>
            <a:pPr marL="0" lvl="0" indent="0" algn="l" rtl="0">
              <a:spcBef>
                <a:spcPts val="0"/>
              </a:spcBef>
              <a:spcAft>
                <a:spcPts val="0"/>
              </a:spcAft>
              <a:buNone/>
            </a:pPr>
            <a:endParaRPr/>
          </a:p>
          <a:p>
            <a:pPr marL="0" lvl="0" indent="0" algn="l" rtl="0">
              <a:spcBef>
                <a:spcPts val="0"/>
              </a:spcBef>
              <a:spcAft>
                <a:spcPts val="0"/>
              </a:spcAft>
              <a:buNone/>
            </a:pPr>
            <a:r>
              <a:rPr lang="en"/>
              <a:t> All important issues to be reviewing and ensuring are correct.</a:t>
            </a:r>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015f83d9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015f83d9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elements included in each collection listed at the bottom of the webpage.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f88cf1d0f2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Data Quality Notifications from the DPI Customer Services Team (CST) - 6 to 8 weeks prior to the snapshot, DPI CST will begin to contact districts regarding data quality items. In addition, review and attend to any Data Quality alerts present in the WISEdata Portal. Data Quality alerts are generated once or two prior to snapshot, and are not updated daily.</a:t>
            </a:r>
            <a:endParaRPr/>
          </a:p>
        </p:txBody>
      </p:sp>
      <p:sp>
        <p:nvSpPr>
          <p:cNvPr id="541" name="Google Shape;541;gf88cf1d0f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e5b8ed9dff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47" name="Google Shape;547;ge5b8ed9dff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e5b8ed9dff_0_10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469900" lvl="0" indent="-330200" algn="l" rtl="0">
              <a:spcBef>
                <a:spcPts val="0"/>
              </a:spcBef>
              <a:spcAft>
                <a:spcPts val="0"/>
              </a:spcAft>
              <a:buClr>
                <a:schemeClr val="dk1"/>
              </a:buClr>
              <a:buSzPts val="1400"/>
              <a:buChar char="●"/>
            </a:pPr>
            <a:r>
              <a:rPr lang="en">
                <a:solidFill>
                  <a:schemeClr val="dk1"/>
                </a:solidFill>
              </a:rPr>
              <a:t>We have many resources on our data privacy page available to you to use and reference in your districts and schools.  </a:t>
            </a:r>
            <a:r>
              <a:rPr lang="en" i="1">
                <a:solidFill>
                  <a:schemeClr val="dk1"/>
                </a:solidFill>
                <a:latin typeface="Tahoma"/>
                <a:ea typeface="Tahoma"/>
                <a:cs typeface="Tahoma"/>
                <a:sym typeface="Tahoma"/>
              </a:rPr>
              <a:t>Please use these resources in your districts!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
        <p:nvSpPr>
          <p:cNvPr id="553" name="Google Shape;553;ge5b8ed9dff_0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5b8ed9dff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5b8ed9dff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e5b8ed9dff_0_10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rgbClr val="292F33"/>
                </a:solidFill>
                <a:highlight>
                  <a:srgbClr val="FFFFFF"/>
                </a:highlight>
              </a:rPr>
              <a:t>Have a question, comment, and/or suggestion?  Submit a help ticket and someone will respond to your question.</a:t>
            </a:r>
            <a:endParaRPr sz="1300">
              <a:solidFill>
                <a:srgbClr val="292F33"/>
              </a:solidFill>
              <a:highlight>
                <a:srgbClr val="FFFFFF"/>
              </a:highlight>
            </a:endParaRPr>
          </a:p>
        </p:txBody>
      </p:sp>
      <p:sp>
        <p:nvSpPr>
          <p:cNvPr id="565" name="Google Shape;565;ge5b8ed9dff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5b8ed9dff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5b8ed9dff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f88cf1d0f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f88cf1d0f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88cf1d0f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88cf1d0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5b8ed9dff_0_6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45" name="Google Shape;245;ge5b8ed9dff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db17ee890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51" name="Google Shape;251;g18db17ee89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10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5b8ed9dff_0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257" name="Google Shape;257;ge5b8ed9dff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5b8ed9dff_0_6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Here is how to best prepare for the Snapshot…</a:t>
            </a:r>
            <a:endParaRPr/>
          </a:p>
        </p:txBody>
      </p:sp>
      <p:sp>
        <p:nvSpPr>
          <p:cNvPr id="265" name="Google Shape;265;ge5b8ed9dff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5b8ed9dff_0_7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1" name="Google Shape;271;ge5b8ed9dff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1364321" y="1293834"/>
            <a:ext cx="63114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40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09" name="Google Shape;109;p23"/>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1"/>
              </a:buClr>
              <a:buSzPts val="1800"/>
              <a:buNone/>
              <a:defRPr sz="14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0" name="Google Shape;110;p23"/>
          <p:cNvPicPr preferRelativeResize="0"/>
          <p:nvPr/>
        </p:nvPicPr>
        <p:blipFill rotWithShape="1">
          <a:blip r:embed="rId3">
            <a:alphaModFix/>
          </a:blip>
          <a:srcRect l="209" t="7105" b="14555"/>
          <a:stretch/>
        </p:blipFill>
        <p:spPr>
          <a:xfrm>
            <a:off x="-1" y="3248879"/>
            <a:ext cx="9144058" cy="1896438"/>
          </a:xfrm>
          <a:prstGeom prst="rect">
            <a:avLst/>
          </a:prstGeom>
          <a:noFill/>
          <a:ln>
            <a:noFill/>
          </a:ln>
        </p:spPr>
      </p:pic>
      <p:pic>
        <p:nvPicPr>
          <p:cNvPr id="111" name="Google Shape;111;p23"/>
          <p:cNvPicPr preferRelativeResize="0"/>
          <p:nvPr/>
        </p:nvPicPr>
        <p:blipFill>
          <a:blip r:embed="rId4">
            <a:alphaModFix/>
          </a:blip>
          <a:stretch>
            <a:fillRect/>
          </a:stretch>
        </p:blipFill>
        <p:spPr>
          <a:xfrm>
            <a:off x="3457651" y="4468678"/>
            <a:ext cx="2228700" cy="556122"/>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75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charRg st="1" end="1"/>
                                            </p:txEl>
                                          </p:spTgt>
                                        </p:tgtEl>
                                        <p:attrNameLst>
                                          <p:attrName>style.visibility</p:attrName>
                                        </p:attrNameLst>
                                      </p:cBhvr>
                                      <p:to>
                                        <p:strVal val="visible"/>
                                      </p:to>
                                    </p:set>
                                    <p:animEffect transition="in" filter="fade">
                                      <p:cBhvr>
                                        <p:cTn id="12" dur="750"/>
                                        <p:tgtEl>
                                          <p:spTgt spid="10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charRg st="1" end="1"/>
                                            </p:txEl>
                                          </p:spTgt>
                                        </p:tgtEl>
                                        <p:attrNameLst>
                                          <p:attrName>style.visibility</p:attrName>
                                        </p:attrNameLst>
                                      </p:cBhvr>
                                      <p:to>
                                        <p:strVal val="visible"/>
                                      </p:to>
                                    </p:set>
                                    <p:animEffect transition="in" filter="fade">
                                      <p:cBhvr>
                                        <p:cTn id="17" dur="750"/>
                                        <p:tgtEl>
                                          <p:spTgt spid="10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charRg st="1" end="1"/>
                                            </p:txEl>
                                          </p:spTgt>
                                        </p:tgtEl>
                                        <p:attrNameLst>
                                          <p:attrName>style.visibility</p:attrName>
                                        </p:attrNameLst>
                                      </p:cBhvr>
                                      <p:to>
                                        <p:strVal val="visible"/>
                                      </p:to>
                                    </p:set>
                                    <p:animEffect transition="in" filter="fade">
                                      <p:cBhvr>
                                        <p:cTn id="22" dur="750"/>
                                        <p:tgtEl>
                                          <p:spTgt spid="10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charRg st="1" end="1"/>
                                            </p:txEl>
                                          </p:spTgt>
                                        </p:tgtEl>
                                        <p:attrNameLst>
                                          <p:attrName>style.visibility</p:attrName>
                                        </p:attrNameLst>
                                      </p:cBhvr>
                                      <p:to>
                                        <p:strVal val="visible"/>
                                      </p:to>
                                    </p:set>
                                    <p:animEffect transition="in" filter="fade">
                                      <p:cBhvr>
                                        <p:cTn id="27" dur="750"/>
                                        <p:tgtEl>
                                          <p:spTgt spid="10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xEl>
                                              <p:charRg st="1" end="1"/>
                                            </p:txEl>
                                          </p:spTgt>
                                        </p:tgtEl>
                                        <p:attrNameLst>
                                          <p:attrName>style.visibility</p:attrName>
                                        </p:attrNameLst>
                                      </p:cBhvr>
                                      <p:to>
                                        <p:strVal val="visible"/>
                                      </p:to>
                                    </p:set>
                                    <p:animEffect transition="in" filter="fade">
                                      <p:cBhvr>
                                        <p:cTn id="32" dur="750"/>
                                        <p:tgtEl>
                                          <p:spTgt spid="10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
                                            <p:txEl>
                                              <p:charRg st="1" end="1"/>
                                            </p:txEl>
                                          </p:spTgt>
                                        </p:tgtEl>
                                        <p:attrNameLst>
                                          <p:attrName>style.visibility</p:attrName>
                                        </p:attrNameLst>
                                      </p:cBhvr>
                                      <p:to>
                                        <p:strVal val="visible"/>
                                      </p:to>
                                    </p:set>
                                    <p:animEffect transition="in" filter="fade">
                                      <p:cBhvr>
                                        <p:cTn id="37" dur="750"/>
                                        <p:tgtEl>
                                          <p:spTgt spid="10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
                                            <p:txEl>
                                              <p:charRg st="1" end="1"/>
                                            </p:txEl>
                                          </p:spTgt>
                                        </p:tgtEl>
                                        <p:attrNameLst>
                                          <p:attrName>style.visibility</p:attrName>
                                        </p:attrNameLst>
                                      </p:cBhvr>
                                      <p:to>
                                        <p:strVal val="visible"/>
                                      </p:to>
                                    </p:set>
                                    <p:animEffect transition="in" filter="fade">
                                      <p:cBhvr>
                                        <p:cTn id="42" dur="750"/>
                                        <p:tgtEl>
                                          <p:spTgt spid="10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8">
                                            <p:txEl>
                                              <p:charRg st="1" end="1"/>
                                            </p:txEl>
                                          </p:spTgt>
                                        </p:tgtEl>
                                        <p:attrNameLst>
                                          <p:attrName>style.visibility</p:attrName>
                                        </p:attrNameLst>
                                      </p:cBhvr>
                                      <p:to>
                                        <p:strVal val="visible"/>
                                      </p:to>
                                    </p:set>
                                    <p:animEffect transition="in" filter="fade">
                                      <p:cBhvr>
                                        <p:cTn id="47" dur="750"/>
                                        <p:tgtEl>
                                          <p:spTgt spid="10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09">
                                            <p:txEl>
                                              <p:pRg st="0" end="0"/>
                                            </p:txEl>
                                          </p:spTgt>
                                        </p:tgtEl>
                                        <p:attrNameLst>
                                          <p:attrName>style.visibility</p:attrName>
                                        </p:attrNameLst>
                                      </p:cBhvr>
                                      <p:to>
                                        <p:strVal val="visible"/>
                                      </p:to>
                                    </p:set>
                                    <p:animEffect transition="in" filter="fade">
                                      <p:cBhvr>
                                        <p:cTn id="51" dur="750"/>
                                        <p:tgtEl>
                                          <p:spTgt spid="10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09">
                                            <p:txEl>
                                              <p:charRg st="1" end="1"/>
                                            </p:txEl>
                                          </p:spTgt>
                                        </p:tgtEl>
                                        <p:attrNameLst>
                                          <p:attrName>style.visibility</p:attrName>
                                        </p:attrNameLst>
                                      </p:cBhvr>
                                      <p:to>
                                        <p:strVal val="visible"/>
                                      </p:to>
                                    </p:set>
                                    <p:animEffect transition="in" filter="fade">
                                      <p:cBhvr>
                                        <p:cTn id="55" dur="750"/>
                                        <p:tgtEl>
                                          <p:spTgt spid="10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09">
                                            <p:txEl>
                                              <p:charRg st="1" end="1"/>
                                            </p:txEl>
                                          </p:spTgt>
                                        </p:tgtEl>
                                        <p:attrNameLst>
                                          <p:attrName>style.visibility</p:attrName>
                                        </p:attrNameLst>
                                      </p:cBhvr>
                                      <p:to>
                                        <p:strVal val="visible"/>
                                      </p:to>
                                    </p:set>
                                    <p:animEffect transition="in" filter="fade">
                                      <p:cBhvr>
                                        <p:cTn id="59" dur="750"/>
                                        <p:tgtEl>
                                          <p:spTgt spid="10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09">
                                            <p:txEl>
                                              <p:charRg st="1" end="1"/>
                                            </p:txEl>
                                          </p:spTgt>
                                        </p:tgtEl>
                                        <p:attrNameLst>
                                          <p:attrName>style.visibility</p:attrName>
                                        </p:attrNameLst>
                                      </p:cBhvr>
                                      <p:to>
                                        <p:strVal val="visible"/>
                                      </p:to>
                                    </p:set>
                                    <p:animEffect transition="in" filter="fade">
                                      <p:cBhvr>
                                        <p:cTn id="63" dur="750"/>
                                        <p:tgtEl>
                                          <p:spTgt spid="10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09">
                                            <p:txEl>
                                              <p:charRg st="1" end="1"/>
                                            </p:txEl>
                                          </p:spTgt>
                                        </p:tgtEl>
                                        <p:attrNameLst>
                                          <p:attrName>style.visibility</p:attrName>
                                        </p:attrNameLst>
                                      </p:cBhvr>
                                      <p:to>
                                        <p:strVal val="visible"/>
                                      </p:to>
                                    </p:set>
                                    <p:animEffect transition="in" filter="fade">
                                      <p:cBhvr>
                                        <p:cTn id="67" dur="750"/>
                                        <p:tgtEl>
                                          <p:spTgt spid="10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09">
                                            <p:txEl>
                                              <p:charRg st="1" end="1"/>
                                            </p:txEl>
                                          </p:spTgt>
                                        </p:tgtEl>
                                        <p:attrNameLst>
                                          <p:attrName>style.visibility</p:attrName>
                                        </p:attrNameLst>
                                      </p:cBhvr>
                                      <p:to>
                                        <p:strVal val="visible"/>
                                      </p:to>
                                    </p:set>
                                    <p:animEffect transition="in" filter="fade">
                                      <p:cBhvr>
                                        <p:cTn id="71" dur="750"/>
                                        <p:tgtEl>
                                          <p:spTgt spid="10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09">
                                            <p:txEl>
                                              <p:charRg st="1" end="1"/>
                                            </p:txEl>
                                          </p:spTgt>
                                        </p:tgtEl>
                                        <p:attrNameLst>
                                          <p:attrName>style.visibility</p:attrName>
                                        </p:attrNameLst>
                                      </p:cBhvr>
                                      <p:to>
                                        <p:strVal val="visible"/>
                                      </p:to>
                                    </p:set>
                                    <p:animEffect transition="in" filter="fade">
                                      <p:cBhvr>
                                        <p:cTn id="75" dur="750"/>
                                        <p:tgtEl>
                                          <p:spTgt spid="10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09">
                                            <p:txEl>
                                              <p:charRg st="1" end="1"/>
                                            </p:txEl>
                                          </p:spTgt>
                                        </p:tgtEl>
                                        <p:attrNameLst>
                                          <p:attrName>style.visibility</p:attrName>
                                        </p:attrNameLst>
                                      </p:cBhvr>
                                      <p:to>
                                        <p:strVal val="visible"/>
                                      </p:to>
                                    </p:set>
                                    <p:animEffect transition="in" filter="fade">
                                      <p:cBhvr>
                                        <p:cTn id="79" dur="750"/>
                                        <p:tgtEl>
                                          <p:spTgt spid="10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09">
                                            <p:txEl>
                                              <p:charRg st="1" end="1"/>
                                            </p:txEl>
                                          </p:spTgt>
                                        </p:tgtEl>
                                        <p:attrNameLst>
                                          <p:attrName>style.visibility</p:attrName>
                                        </p:attrNameLst>
                                      </p:cBhvr>
                                      <p:to>
                                        <p:strVal val="visible"/>
                                      </p:to>
                                    </p:set>
                                    <p:animEffect transition="in" filter="fade">
                                      <p:cBhvr>
                                        <p:cTn id="83" dur="750"/>
                                        <p:tgtEl>
                                          <p:spTgt spid="109">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4"/>
        <p:cNvGrpSpPr/>
        <p:nvPr/>
      </p:nvGrpSpPr>
      <p:grpSpPr>
        <a:xfrm>
          <a:off x="0" y="0"/>
          <a:ext cx="0" cy="0"/>
          <a:chOff x="0" y="0"/>
          <a:chExt cx="0" cy="0"/>
        </a:xfrm>
      </p:grpSpPr>
      <p:sp>
        <p:nvSpPr>
          <p:cNvPr id="165" name="Google Shape;165;p35"/>
          <p:cNvSpPr txBox="1">
            <a:spLocks noGrp="1"/>
          </p:cNvSpPr>
          <p:nvPr>
            <p:ph type="body" idx="1"/>
          </p:nvPr>
        </p:nvSpPr>
        <p:spPr>
          <a:xfrm>
            <a:off x="1364321" y="1293834"/>
            <a:ext cx="6311400" cy="1262700"/>
          </a:xfrm>
          <a:prstGeom prst="rect">
            <a:avLst/>
          </a:prstGeom>
          <a:noFill/>
          <a:ln>
            <a:noFill/>
          </a:ln>
        </p:spPr>
        <p:txBody>
          <a:bodyPr spcFirstLastPara="1" wrap="square" lIns="83800" tIns="83800" rIns="83800" bIns="83800" anchor="t" anchorCtr="0">
            <a:noAutofit/>
          </a:bodyPr>
          <a:lstStyle>
            <a:lvl1pPr marL="457200" marR="0" lvl="0" indent="-228600" algn="ctr" rtl="0">
              <a:lnSpc>
                <a:spcPct val="106111"/>
              </a:lnSpc>
              <a:spcBef>
                <a:spcPts val="0"/>
              </a:spcBef>
              <a:spcAft>
                <a:spcPts val="0"/>
              </a:spcAft>
              <a:buClr>
                <a:srgbClr val="333399"/>
              </a:buClr>
              <a:buSzPts val="2200"/>
              <a:buFont typeface="Arial"/>
              <a:buNone/>
              <a:defRPr sz="3300" b="1" i="0" u="none" strike="noStrike" cap="none">
                <a:solidFill>
                  <a:srgbClr val="333399"/>
                </a:solidFill>
                <a:latin typeface="Lato"/>
                <a:ea typeface="Lato"/>
                <a:cs typeface="Lato"/>
                <a:sym typeface="Lato"/>
              </a:defRPr>
            </a:lvl1pPr>
            <a:lvl2pPr marL="914400" marR="0" lvl="1" indent="-228600" algn="l" rtl="0">
              <a:lnSpc>
                <a:spcPct val="150000"/>
              </a:lnSpc>
              <a:spcBef>
                <a:spcPts val="2700"/>
              </a:spcBef>
              <a:spcAft>
                <a:spcPts val="0"/>
              </a:spcAft>
              <a:buClr>
                <a:srgbClr val="333399"/>
              </a:buClr>
              <a:buSzPts val="1300"/>
              <a:buFont typeface="Lato"/>
              <a:buNone/>
              <a:defRPr sz="2400" b="0" i="0" u="none" strike="noStrike" cap="none">
                <a:solidFill>
                  <a:srgbClr val="333399"/>
                </a:solidFill>
                <a:latin typeface="Calibri"/>
                <a:ea typeface="Calibri"/>
                <a:cs typeface="Calibri"/>
                <a:sym typeface="Calibri"/>
              </a:defRPr>
            </a:lvl2pPr>
            <a:lvl3pPr marL="1371600" marR="0" lvl="2"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3pPr>
            <a:lvl4pPr marL="1828800" marR="0" lvl="3"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4pPr>
            <a:lvl5pPr marL="2286000" marR="0" lvl="4"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6" name="Google Shape;166;p35"/>
          <p:cNvSpPr txBox="1">
            <a:spLocks noGrp="1"/>
          </p:cNvSpPr>
          <p:nvPr>
            <p:ph type="body" idx="2"/>
          </p:nvPr>
        </p:nvSpPr>
        <p:spPr>
          <a:xfrm>
            <a:off x="5458013" y="3035370"/>
            <a:ext cx="2228700" cy="1123800"/>
          </a:xfrm>
          <a:prstGeom prst="rect">
            <a:avLst/>
          </a:prstGeom>
          <a:noFill/>
          <a:ln>
            <a:noFill/>
          </a:ln>
        </p:spPr>
        <p:txBody>
          <a:bodyPr spcFirstLastPara="1" wrap="square" lIns="83800" tIns="83800" rIns="83800" bIns="83800" anchor="t" anchorCtr="0">
            <a:noAutofit/>
          </a:bodyPr>
          <a:lstStyle>
            <a:lvl1pPr marL="457200" marR="0" lvl="0" indent="-228600" algn="l" rtl="0">
              <a:lnSpc>
                <a:spcPct val="100000"/>
              </a:lnSpc>
              <a:spcBef>
                <a:spcPts val="0"/>
              </a:spcBef>
              <a:spcAft>
                <a:spcPts val="0"/>
              </a:spcAft>
              <a:buClr>
                <a:schemeClr val="dk1"/>
              </a:buClr>
              <a:buSzPts val="2200"/>
              <a:buFont typeface="Arial"/>
              <a:buNone/>
              <a:defRPr sz="1700" b="1" i="0" u="none" strike="noStrike" cap="none">
                <a:solidFill>
                  <a:schemeClr val="dk1"/>
                </a:solidFill>
                <a:latin typeface="Lato"/>
                <a:ea typeface="Lato"/>
                <a:cs typeface="Lato"/>
                <a:sym typeface="Lato"/>
              </a:defRPr>
            </a:lvl1pPr>
            <a:lvl2pPr marL="914400" marR="0" lvl="1" indent="-228600" algn="l" rtl="0">
              <a:lnSpc>
                <a:spcPct val="100000"/>
              </a:lnSpc>
              <a:spcBef>
                <a:spcPts val="2700"/>
              </a:spcBef>
              <a:spcAft>
                <a:spcPts val="0"/>
              </a:spcAft>
              <a:buClr>
                <a:schemeClr val="dk1"/>
              </a:buClr>
              <a:buSzPts val="1300"/>
              <a:buFont typeface="Lato"/>
              <a:buNone/>
              <a:defRPr sz="1300" b="0" i="0" u="none" strike="noStrike" cap="none">
                <a:solidFill>
                  <a:schemeClr val="dk1"/>
                </a:solidFill>
                <a:latin typeface="Lato"/>
                <a:ea typeface="Lato"/>
                <a:cs typeface="Lato"/>
                <a:sym typeface="Lato"/>
              </a:defRPr>
            </a:lvl2pPr>
            <a:lvl3pPr marL="1371600" marR="0" lvl="2" indent="-228600" algn="l" rtl="0">
              <a:lnSpc>
                <a:spcPct val="100000"/>
              </a:lnSpc>
              <a:spcBef>
                <a:spcPts val="300"/>
              </a:spcBef>
              <a:spcAft>
                <a:spcPts val="0"/>
              </a:spcAft>
              <a:buClr>
                <a:schemeClr val="dk1"/>
              </a:buClr>
              <a:buSzPts val="14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grpSp>
        <p:nvGrpSpPr>
          <p:cNvPr id="167" name="Google Shape;167;p35"/>
          <p:cNvGrpSpPr/>
          <p:nvPr/>
        </p:nvGrpSpPr>
        <p:grpSpPr>
          <a:xfrm>
            <a:off x="-1" y="3248554"/>
            <a:ext cx="9144000" cy="1896110"/>
            <a:chOff x="-1" y="3248879"/>
            <a:chExt cx="9144000" cy="1896300"/>
          </a:xfrm>
        </p:grpSpPr>
        <p:pic>
          <p:nvPicPr>
            <p:cNvPr id="168" name="Google Shape;168;p35"/>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169" name="Google Shape;169;p35"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75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charRg st="1" end="1"/>
                                            </p:txEl>
                                          </p:spTgt>
                                        </p:tgtEl>
                                        <p:attrNameLst>
                                          <p:attrName>style.visibility</p:attrName>
                                        </p:attrNameLst>
                                      </p:cBhvr>
                                      <p:to>
                                        <p:strVal val="visible"/>
                                      </p:to>
                                    </p:set>
                                    <p:animEffect transition="in" filter="fade">
                                      <p:cBhvr>
                                        <p:cTn id="12" dur="750"/>
                                        <p:tgtEl>
                                          <p:spTgt spid="16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charRg st="1" end="1"/>
                                            </p:txEl>
                                          </p:spTgt>
                                        </p:tgtEl>
                                        <p:attrNameLst>
                                          <p:attrName>style.visibility</p:attrName>
                                        </p:attrNameLst>
                                      </p:cBhvr>
                                      <p:to>
                                        <p:strVal val="visible"/>
                                      </p:to>
                                    </p:set>
                                    <p:animEffect transition="in" filter="fade">
                                      <p:cBhvr>
                                        <p:cTn id="17" dur="750"/>
                                        <p:tgtEl>
                                          <p:spTgt spid="16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charRg st="1" end="1"/>
                                            </p:txEl>
                                          </p:spTgt>
                                        </p:tgtEl>
                                        <p:attrNameLst>
                                          <p:attrName>style.visibility</p:attrName>
                                        </p:attrNameLst>
                                      </p:cBhvr>
                                      <p:to>
                                        <p:strVal val="visible"/>
                                      </p:to>
                                    </p:set>
                                    <p:animEffect transition="in" filter="fade">
                                      <p:cBhvr>
                                        <p:cTn id="22" dur="750"/>
                                        <p:tgtEl>
                                          <p:spTgt spid="16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xEl>
                                              <p:charRg st="1" end="1"/>
                                            </p:txEl>
                                          </p:spTgt>
                                        </p:tgtEl>
                                        <p:attrNameLst>
                                          <p:attrName>style.visibility</p:attrName>
                                        </p:attrNameLst>
                                      </p:cBhvr>
                                      <p:to>
                                        <p:strVal val="visible"/>
                                      </p:to>
                                    </p:set>
                                    <p:animEffect transition="in" filter="fade">
                                      <p:cBhvr>
                                        <p:cTn id="27" dur="750"/>
                                        <p:tgtEl>
                                          <p:spTgt spid="16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xEl>
                                              <p:charRg st="1" end="1"/>
                                            </p:txEl>
                                          </p:spTgt>
                                        </p:tgtEl>
                                        <p:attrNameLst>
                                          <p:attrName>style.visibility</p:attrName>
                                        </p:attrNameLst>
                                      </p:cBhvr>
                                      <p:to>
                                        <p:strVal val="visible"/>
                                      </p:to>
                                    </p:set>
                                    <p:animEffect transition="in" filter="fade">
                                      <p:cBhvr>
                                        <p:cTn id="32" dur="750"/>
                                        <p:tgtEl>
                                          <p:spTgt spid="16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5">
                                            <p:txEl>
                                              <p:charRg st="1" end="1"/>
                                            </p:txEl>
                                          </p:spTgt>
                                        </p:tgtEl>
                                        <p:attrNameLst>
                                          <p:attrName>style.visibility</p:attrName>
                                        </p:attrNameLst>
                                      </p:cBhvr>
                                      <p:to>
                                        <p:strVal val="visible"/>
                                      </p:to>
                                    </p:set>
                                    <p:animEffect transition="in" filter="fade">
                                      <p:cBhvr>
                                        <p:cTn id="37" dur="750"/>
                                        <p:tgtEl>
                                          <p:spTgt spid="16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5">
                                            <p:txEl>
                                              <p:charRg st="1" end="1"/>
                                            </p:txEl>
                                          </p:spTgt>
                                        </p:tgtEl>
                                        <p:attrNameLst>
                                          <p:attrName>style.visibility</p:attrName>
                                        </p:attrNameLst>
                                      </p:cBhvr>
                                      <p:to>
                                        <p:strVal val="visible"/>
                                      </p:to>
                                    </p:set>
                                    <p:animEffect transition="in" filter="fade">
                                      <p:cBhvr>
                                        <p:cTn id="42" dur="750"/>
                                        <p:tgtEl>
                                          <p:spTgt spid="16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5">
                                            <p:txEl>
                                              <p:charRg st="1" end="1"/>
                                            </p:txEl>
                                          </p:spTgt>
                                        </p:tgtEl>
                                        <p:attrNameLst>
                                          <p:attrName>style.visibility</p:attrName>
                                        </p:attrNameLst>
                                      </p:cBhvr>
                                      <p:to>
                                        <p:strVal val="visible"/>
                                      </p:to>
                                    </p:set>
                                    <p:animEffect transition="in" filter="fade">
                                      <p:cBhvr>
                                        <p:cTn id="47" dur="750"/>
                                        <p:tgtEl>
                                          <p:spTgt spid="16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66">
                                            <p:txEl>
                                              <p:pRg st="0" end="0"/>
                                            </p:txEl>
                                          </p:spTgt>
                                        </p:tgtEl>
                                        <p:attrNameLst>
                                          <p:attrName>style.visibility</p:attrName>
                                        </p:attrNameLst>
                                      </p:cBhvr>
                                      <p:to>
                                        <p:strVal val="visible"/>
                                      </p:to>
                                    </p:set>
                                    <p:animEffect transition="in" filter="fade">
                                      <p:cBhvr>
                                        <p:cTn id="51" dur="750"/>
                                        <p:tgtEl>
                                          <p:spTgt spid="16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66">
                                            <p:txEl>
                                              <p:charRg st="1" end="1"/>
                                            </p:txEl>
                                          </p:spTgt>
                                        </p:tgtEl>
                                        <p:attrNameLst>
                                          <p:attrName>style.visibility</p:attrName>
                                        </p:attrNameLst>
                                      </p:cBhvr>
                                      <p:to>
                                        <p:strVal val="visible"/>
                                      </p:to>
                                    </p:set>
                                    <p:animEffect transition="in" filter="fade">
                                      <p:cBhvr>
                                        <p:cTn id="55" dur="750"/>
                                        <p:tgtEl>
                                          <p:spTgt spid="16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66">
                                            <p:txEl>
                                              <p:charRg st="1" end="1"/>
                                            </p:txEl>
                                          </p:spTgt>
                                        </p:tgtEl>
                                        <p:attrNameLst>
                                          <p:attrName>style.visibility</p:attrName>
                                        </p:attrNameLst>
                                      </p:cBhvr>
                                      <p:to>
                                        <p:strVal val="visible"/>
                                      </p:to>
                                    </p:set>
                                    <p:animEffect transition="in" filter="fade">
                                      <p:cBhvr>
                                        <p:cTn id="59" dur="750"/>
                                        <p:tgtEl>
                                          <p:spTgt spid="16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66">
                                            <p:txEl>
                                              <p:charRg st="1" end="1"/>
                                            </p:txEl>
                                          </p:spTgt>
                                        </p:tgtEl>
                                        <p:attrNameLst>
                                          <p:attrName>style.visibility</p:attrName>
                                        </p:attrNameLst>
                                      </p:cBhvr>
                                      <p:to>
                                        <p:strVal val="visible"/>
                                      </p:to>
                                    </p:set>
                                    <p:animEffect transition="in" filter="fade">
                                      <p:cBhvr>
                                        <p:cTn id="63" dur="750"/>
                                        <p:tgtEl>
                                          <p:spTgt spid="16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66">
                                            <p:txEl>
                                              <p:charRg st="1" end="1"/>
                                            </p:txEl>
                                          </p:spTgt>
                                        </p:tgtEl>
                                        <p:attrNameLst>
                                          <p:attrName>style.visibility</p:attrName>
                                        </p:attrNameLst>
                                      </p:cBhvr>
                                      <p:to>
                                        <p:strVal val="visible"/>
                                      </p:to>
                                    </p:set>
                                    <p:animEffect transition="in" filter="fade">
                                      <p:cBhvr>
                                        <p:cTn id="67" dur="750"/>
                                        <p:tgtEl>
                                          <p:spTgt spid="16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66">
                                            <p:txEl>
                                              <p:charRg st="1" end="1"/>
                                            </p:txEl>
                                          </p:spTgt>
                                        </p:tgtEl>
                                        <p:attrNameLst>
                                          <p:attrName>style.visibility</p:attrName>
                                        </p:attrNameLst>
                                      </p:cBhvr>
                                      <p:to>
                                        <p:strVal val="visible"/>
                                      </p:to>
                                    </p:set>
                                    <p:animEffect transition="in" filter="fade">
                                      <p:cBhvr>
                                        <p:cTn id="71" dur="750"/>
                                        <p:tgtEl>
                                          <p:spTgt spid="16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66">
                                            <p:txEl>
                                              <p:charRg st="1" end="1"/>
                                            </p:txEl>
                                          </p:spTgt>
                                        </p:tgtEl>
                                        <p:attrNameLst>
                                          <p:attrName>style.visibility</p:attrName>
                                        </p:attrNameLst>
                                      </p:cBhvr>
                                      <p:to>
                                        <p:strVal val="visible"/>
                                      </p:to>
                                    </p:set>
                                    <p:animEffect transition="in" filter="fade">
                                      <p:cBhvr>
                                        <p:cTn id="75" dur="750"/>
                                        <p:tgtEl>
                                          <p:spTgt spid="16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66">
                                            <p:txEl>
                                              <p:charRg st="1" end="1"/>
                                            </p:txEl>
                                          </p:spTgt>
                                        </p:tgtEl>
                                        <p:attrNameLst>
                                          <p:attrName>style.visibility</p:attrName>
                                        </p:attrNameLst>
                                      </p:cBhvr>
                                      <p:to>
                                        <p:strVal val="visible"/>
                                      </p:to>
                                    </p:set>
                                    <p:animEffect transition="in" filter="fade">
                                      <p:cBhvr>
                                        <p:cTn id="79" dur="750"/>
                                        <p:tgtEl>
                                          <p:spTgt spid="16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66">
                                            <p:txEl>
                                              <p:charRg st="1" end="1"/>
                                            </p:txEl>
                                          </p:spTgt>
                                        </p:tgtEl>
                                        <p:attrNameLst>
                                          <p:attrName>style.visibility</p:attrName>
                                        </p:attrNameLst>
                                      </p:cBhvr>
                                      <p:to>
                                        <p:strVal val="visible"/>
                                      </p:to>
                                    </p:set>
                                    <p:animEffect transition="in" filter="fade">
                                      <p:cBhvr>
                                        <p:cTn id="83" dur="750"/>
                                        <p:tgtEl>
                                          <p:spTgt spid="166">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167"/>
                                        </p:tgtEl>
                                        <p:attrNameLst>
                                          <p:attrName>style.visibility</p:attrName>
                                        </p:attrNameLst>
                                      </p:cBhvr>
                                      <p:to>
                                        <p:strVal val="visible"/>
                                      </p:to>
                                    </p:set>
                                    <p:animEffect transition="in" filter="fade">
                                      <p:cBhvr>
                                        <p:cTn id="86"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0"/>
        <p:cNvGrpSpPr/>
        <p:nvPr/>
      </p:nvGrpSpPr>
      <p:grpSpPr>
        <a:xfrm>
          <a:off x="0" y="0"/>
          <a:ext cx="0" cy="0"/>
          <a:chOff x="0" y="0"/>
          <a:chExt cx="0" cy="0"/>
        </a:xfrm>
      </p:grpSpPr>
      <p:pic>
        <p:nvPicPr>
          <p:cNvPr id="171" name="Google Shape;171;p36"/>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72" name="Google Shape;172;p36"/>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73" name="Google Shape;173;p36"/>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4" name="Google Shape;174;p36"/>
          <p:cNvSpPr txBox="1">
            <a:spLocks noGrp="1"/>
          </p:cNvSpPr>
          <p:nvPr>
            <p:ph type="body" idx="2"/>
          </p:nvPr>
        </p:nvSpPr>
        <p:spPr>
          <a:xfrm>
            <a:off x="2052028" y="1197429"/>
            <a:ext cx="5046900" cy="25128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1700" b="0" i="0" u="none" strike="noStrike" cap="none">
                <a:solidFill>
                  <a:schemeClr val="dk1"/>
                </a:solidFill>
                <a:latin typeface="Lato"/>
                <a:ea typeface="Lato"/>
                <a:cs typeface="Lato"/>
                <a:sym typeface="Lato"/>
              </a:defRPr>
            </a:lvl2pPr>
            <a:lvl3pPr marL="1371600" marR="0" lvl="2" indent="-228600" algn="l" rtl="0">
              <a:lnSpc>
                <a:spcPct val="90000"/>
              </a:lnSpc>
              <a:spcBef>
                <a:spcPts val="300"/>
              </a:spcBef>
              <a:spcAft>
                <a:spcPts val="0"/>
              </a:spcAft>
              <a:buClr>
                <a:schemeClr val="dk1"/>
              </a:buClr>
              <a:buSzPts val="1400"/>
              <a:buFont typeface="Arial"/>
              <a:buNone/>
              <a:defRPr sz="17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75" name="Google Shape;175;p36"/>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76"/>
        <p:cNvGrpSpPr/>
        <p:nvPr/>
      </p:nvGrpSpPr>
      <p:grpSpPr>
        <a:xfrm>
          <a:off x="0" y="0"/>
          <a:ext cx="0" cy="0"/>
          <a:chOff x="0" y="0"/>
          <a:chExt cx="0" cy="0"/>
        </a:xfrm>
      </p:grpSpPr>
      <p:pic>
        <p:nvPicPr>
          <p:cNvPr id="177" name="Google Shape;177;p37"/>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178" name="Google Shape;178;p37"/>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9" name="Google Shape;179;p37"/>
          <p:cNvSpPr txBox="1">
            <a:spLocks noGrp="1"/>
          </p:cNvSpPr>
          <p:nvPr>
            <p:ph type="body" idx="2"/>
          </p:nvPr>
        </p:nvSpPr>
        <p:spPr>
          <a:xfrm>
            <a:off x="942822" y="1277258"/>
            <a:ext cx="3993600" cy="23295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228600" algn="l" rtl="0">
              <a:lnSpc>
                <a:spcPct val="15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0" name="Google Shape;180;p37"/>
          <p:cNvSpPr>
            <a:spLocks noGrp="1"/>
          </p:cNvSpPr>
          <p:nvPr>
            <p:ph type="pic" idx="3"/>
          </p:nvPr>
        </p:nvSpPr>
        <p:spPr>
          <a:xfrm>
            <a:off x="5262429" y="1291773"/>
            <a:ext cx="3420300" cy="3090600"/>
          </a:xfrm>
          <a:prstGeom prst="rect">
            <a:avLst/>
          </a:prstGeom>
          <a:noFill/>
          <a:ln>
            <a:noFill/>
          </a:ln>
        </p:spPr>
        <p:txBody>
          <a:bodyPr spcFirstLastPara="1" wrap="square" lIns="83800" tIns="83800" rIns="83800" bIns="83800" anchor="t" anchorCtr="0">
            <a:noAutofit/>
          </a:bodyPr>
          <a:lstStyle>
            <a:lvl1pPr marL="0" marR="0" lvl="0" indent="0" algn="l" rtl="0">
              <a:lnSpc>
                <a:spcPct val="100000"/>
              </a:lnSpc>
              <a:spcBef>
                <a:spcPts val="0"/>
              </a:spcBef>
              <a:spcAft>
                <a:spcPts val="0"/>
              </a:spcAft>
              <a:buClr>
                <a:schemeClr val="lt2"/>
              </a:buClr>
              <a:buSzPts val="1300"/>
              <a:buFont typeface="Arial"/>
              <a:buNone/>
              <a:defRPr sz="2200" b="1" i="0" u="none" strike="noStrike" cap="none">
                <a:solidFill>
                  <a:schemeClr val="lt2"/>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1" name="Google Shape;181;p37"/>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82"/>
        <p:cNvGrpSpPr/>
        <p:nvPr/>
      </p:nvGrpSpPr>
      <p:grpSpPr>
        <a:xfrm>
          <a:off x="0" y="0"/>
          <a:ext cx="0" cy="0"/>
          <a:chOff x="0" y="0"/>
          <a:chExt cx="0" cy="0"/>
        </a:xfrm>
      </p:grpSpPr>
      <p:pic>
        <p:nvPicPr>
          <p:cNvPr id="183" name="Google Shape;183;p38"/>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84" name="Google Shape;184;p38"/>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85" name="Google Shape;185;p38"/>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6" name="Google Shape;186;p38"/>
          <p:cNvSpPr>
            <a:spLocks noGrp="1"/>
          </p:cNvSpPr>
          <p:nvPr>
            <p:ph type="media" idx="2"/>
          </p:nvPr>
        </p:nvSpPr>
        <p:spPr>
          <a:xfrm>
            <a:off x="2042012" y="1304873"/>
            <a:ext cx="5045100" cy="2530500"/>
          </a:xfrm>
          <a:prstGeom prst="rect">
            <a:avLst/>
          </a:prstGeom>
          <a:noFill/>
          <a:ln>
            <a:noFill/>
          </a:ln>
        </p:spPr>
        <p:txBody>
          <a:bodyPr spcFirstLastPara="1" wrap="square" lIns="83800" tIns="83800" rIns="83800" bIns="83800" anchor="t" anchorCtr="0">
            <a:noAutofit/>
          </a:bodyPr>
          <a:lstStyle>
            <a:lvl1pPr marL="152400" marR="0" lvl="0" indent="-1524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7" name="Google Shape;187;p38"/>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8"/>
        <p:cNvGrpSpPr/>
        <p:nvPr/>
      </p:nvGrpSpPr>
      <p:grpSpPr>
        <a:xfrm>
          <a:off x="0" y="0"/>
          <a:ext cx="0" cy="0"/>
          <a:chOff x="0" y="0"/>
          <a:chExt cx="0" cy="0"/>
        </a:xfrm>
      </p:grpSpPr>
      <p:sp>
        <p:nvSpPr>
          <p:cNvPr id="189" name="Google Shape;189;p39"/>
          <p:cNvSpPr txBox="1">
            <a:spLocks noGrp="1"/>
          </p:cNvSpPr>
          <p:nvPr>
            <p:ph type="ctrTitle"/>
          </p:nvPr>
        </p:nvSpPr>
        <p:spPr>
          <a:xfrm>
            <a:off x="685800" y="1583342"/>
            <a:ext cx="7772400" cy="1159800"/>
          </a:xfrm>
          <a:prstGeom prst="rect">
            <a:avLst/>
          </a:prstGeom>
        </p:spPr>
        <p:txBody>
          <a:bodyPr spcFirstLastPara="1" wrap="square" lIns="83800" tIns="83800" rIns="83800" bIns="8380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90" name="Google Shape;190;p39"/>
          <p:cNvSpPr txBox="1">
            <a:spLocks noGrp="1"/>
          </p:cNvSpPr>
          <p:nvPr>
            <p:ph type="subTitle" idx="1"/>
          </p:nvPr>
        </p:nvSpPr>
        <p:spPr>
          <a:xfrm>
            <a:off x="685800" y="2840054"/>
            <a:ext cx="7772400" cy="784800"/>
          </a:xfrm>
          <a:prstGeom prst="rect">
            <a:avLst/>
          </a:prstGeom>
        </p:spPr>
        <p:txBody>
          <a:bodyPr spcFirstLastPara="1" wrap="square" lIns="83800" tIns="83800" rIns="83800" bIns="83800" anchor="t" anchorCtr="0">
            <a:noAutofit/>
          </a:bodyPr>
          <a:lstStyle>
            <a:lvl1pPr lvl="0" algn="ctr" rtl="0">
              <a:spcBef>
                <a:spcPts val="0"/>
              </a:spcBef>
              <a:spcAft>
                <a:spcPts val="0"/>
              </a:spcAft>
              <a:buClr>
                <a:schemeClr val="dk2"/>
              </a:buClr>
              <a:buSzPts val="2200"/>
              <a:buNone/>
              <a:defRPr>
                <a:solidFill>
                  <a:schemeClr val="dk2"/>
                </a:solidFill>
              </a:defRPr>
            </a:lvl1pPr>
            <a:lvl2pPr lvl="1" algn="ctr" rtl="0">
              <a:spcBef>
                <a:spcPts val="270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7"/>
        <p:cNvGrpSpPr/>
        <p:nvPr/>
      </p:nvGrpSpPr>
      <p:grpSpPr>
        <a:xfrm>
          <a:off x="0" y="0"/>
          <a:ext cx="0" cy="0"/>
          <a:chOff x="0" y="0"/>
          <a:chExt cx="0" cy="0"/>
        </a:xfrm>
      </p:grpSpPr>
      <p:sp>
        <p:nvSpPr>
          <p:cNvPr id="198" name="Google Shape;198;p41"/>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4000"/>
              <a:buFont typeface="Arial"/>
              <a:buNone/>
              <a:defRPr sz="40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8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9" name="Google Shape;199;p41"/>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300"/>
              <a:buFont typeface="Lato"/>
              <a:buNone/>
              <a:defRPr sz="1300" i="0" u="none" strike="noStrike" cap="none">
                <a:solidFill>
                  <a:schemeClr val="dk1"/>
                </a:solidFill>
              </a:defRPr>
            </a:lvl1pPr>
            <a:lvl2pPr marL="914400" marR="0" lvl="1" indent="-228600" algn="l" rtl="0">
              <a:lnSpc>
                <a:spcPct val="100000"/>
              </a:lnSpc>
              <a:spcBef>
                <a:spcPts val="3000"/>
              </a:spcBef>
              <a:spcAft>
                <a:spcPts val="0"/>
              </a:spcAft>
              <a:buClr>
                <a:schemeClr val="dk1"/>
              </a:buClr>
              <a:buSzPts val="1300"/>
              <a:buNone/>
              <a:defRPr sz="1300" b="1" i="0" u="none" strike="noStrike" cap="none">
                <a:solidFill>
                  <a:schemeClr val="dk1"/>
                </a:solidFill>
              </a:defRPr>
            </a:lvl2pPr>
            <a:lvl3pPr marL="1371600" marR="0" lvl="2"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3pPr>
            <a:lvl4pPr marL="1828800" marR="0" lvl="3"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4pPr>
            <a:lvl5pPr marL="2286000" marR="0" lvl="4"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5pPr>
            <a:lvl6pPr marL="2743200" marR="0" lvl="5"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6pPr>
            <a:lvl7pPr marL="3200400" marR="0" lvl="6"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7pPr>
            <a:lvl8pPr marL="3657600" marR="0" lvl="7"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8pPr>
            <a:lvl9pPr marL="4114800" marR="0" lvl="8"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9pPr>
          </a:lstStyle>
          <a:p>
            <a:endParaRPr/>
          </a:p>
        </p:txBody>
      </p:sp>
      <p:grpSp>
        <p:nvGrpSpPr>
          <p:cNvPr id="200" name="Google Shape;200;p41"/>
          <p:cNvGrpSpPr/>
          <p:nvPr/>
        </p:nvGrpSpPr>
        <p:grpSpPr>
          <a:xfrm>
            <a:off x="-1" y="3248879"/>
            <a:ext cx="9144000" cy="1896300"/>
            <a:chOff x="-1" y="3248879"/>
            <a:chExt cx="9144000" cy="1896300"/>
          </a:xfrm>
        </p:grpSpPr>
        <p:pic>
          <p:nvPicPr>
            <p:cNvPr id="201" name="Google Shape;201;p41"/>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202" name="Google Shape;202;p41"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75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charRg st="1" end="1"/>
                                            </p:txEl>
                                          </p:spTgt>
                                        </p:tgtEl>
                                        <p:attrNameLst>
                                          <p:attrName>style.visibility</p:attrName>
                                        </p:attrNameLst>
                                      </p:cBhvr>
                                      <p:to>
                                        <p:strVal val="visible"/>
                                      </p:to>
                                    </p:set>
                                    <p:animEffect transition="in" filter="fade">
                                      <p:cBhvr>
                                        <p:cTn id="12" dur="750"/>
                                        <p:tgtEl>
                                          <p:spTgt spid="19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charRg st="1" end="1"/>
                                            </p:txEl>
                                          </p:spTgt>
                                        </p:tgtEl>
                                        <p:attrNameLst>
                                          <p:attrName>style.visibility</p:attrName>
                                        </p:attrNameLst>
                                      </p:cBhvr>
                                      <p:to>
                                        <p:strVal val="visible"/>
                                      </p:to>
                                    </p:set>
                                    <p:animEffect transition="in" filter="fade">
                                      <p:cBhvr>
                                        <p:cTn id="17" dur="750"/>
                                        <p:tgtEl>
                                          <p:spTgt spid="19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charRg st="1" end="1"/>
                                            </p:txEl>
                                          </p:spTgt>
                                        </p:tgtEl>
                                        <p:attrNameLst>
                                          <p:attrName>style.visibility</p:attrName>
                                        </p:attrNameLst>
                                      </p:cBhvr>
                                      <p:to>
                                        <p:strVal val="visible"/>
                                      </p:to>
                                    </p:set>
                                    <p:animEffect transition="in" filter="fade">
                                      <p:cBhvr>
                                        <p:cTn id="22" dur="750"/>
                                        <p:tgtEl>
                                          <p:spTgt spid="19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charRg st="1" end="1"/>
                                            </p:txEl>
                                          </p:spTgt>
                                        </p:tgtEl>
                                        <p:attrNameLst>
                                          <p:attrName>style.visibility</p:attrName>
                                        </p:attrNameLst>
                                      </p:cBhvr>
                                      <p:to>
                                        <p:strVal val="visible"/>
                                      </p:to>
                                    </p:set>
                                    <p:animEffect transition="in" filter="fade">
                                      <p:cBhvr>
                                        <p:cTn id="27" dur="750"/>
                                        <p:tgtEl>
                                          <p:spTgt spid="19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xEl>
                                              <p:charRg st="1" end="1"/>
                                            </p:txEl>
                                          </p:spTgt>
                                        </p:tgtEl>
                                        <p:attrNameLst>
                                          <p:attrName>style.visibility</p:attrName>
                                        </p:attrNameLst>
                                      </p:cBhvr>
                                      <p:to>
                                        <p:strVal val="visible"/>
                                      </p:to>
                                    </p:set>
                                    <p:animEffect transition="in" filter="fade">
                                      <p:cBhvr>
                                        <p:cTn id="32" dur="750"/>
                                        <p:tgtEl>
                                          <p:spTgt spid="19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xEl>
                                              <p:charRg st="1" end="1"/>
                                            </p:txEl>
                                          </p:spTgt>
                                        </p:tgtEl>
                                        <p:attrNameLst>
                                          <p:attrName>style.visibility</p:attrName>
                                        </p:attrNameLst>
                                      </p:cBhvr>
                                      <p:to>
                                        <p:strVal val="visible"/>
                                      </p:to>
                                    </p:set>
                                    <p:animEffect transition="in" filter="fade">
                                      <p:cBhvr>
                                        <p:cTn id="37" dur="750"/>
                                        <p:tgtEl>
                                          <p:spTgt spid="19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8">
                                            <p:txEl>
                                              <p:charRg st="1" end="1"/>
                                            </p:txEl>
                                          </p:spTgt>
                                        </p:tgtEl>
                                        <p:attrNameLst>
                                          <p:attrName>style.visibility</p:attrName>
                                        </p:attrNameLst>
                                      </p:cBhvr>
                                      <p:to>
                                        <p:strVal val="visible"/>
                                      </p:to>
                                    </p:set>
                                    <p:animEffect transition="in" filter="fade">
                                      <p:cBhvr>
                                        <p:cTn id="42" dur="750"/>
                                        <p:tgtEl>
                                          <p:spTgt spid="19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8">
                                            <p:txEl>
                                              <p:charRg st="1" end="1"/>
                                            </p:txEl>
                                          </p:spTgt>
                                        </p:tgtEl>
                                        <p:attrNameLst>
                                          <p:attrName>style.visibility</p:attrName>
                                        </p:attrNameLst>
                                      </p:cBhvr>
                                      <p:to>
                                        <p:strVal val="visible"/>
                                      </p:to>
                                    </p:set>
                                    <p:animEffect transition="in" filter="fade">
                                      <p:cBhvr>
                                        <p:cTn id="47" dur="750"/>
                                        <p:tgtEl>
                                          <p:spTgt spid="19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99">
                                            <p:txEl>
                                              <p:pRg st="0" end="0"/>
                                            </p:txEl>
                                          </p:spTgt>
                                        </p:tgtEl>
                                        <p:attrNameLst>
                                          <p:attrName>style.visibility</p:attrName>
                                        </p:attrNameLst>
                                      </p:cBhvr>
                                      <p:to>
                                        <p:strVal val="visible"/>
                                      </p:to>
                                    </p:set>
                                    <p:animEffect transition="in" filter="fade">
                                      <p:cBhvr>
                                        <p:cTn id="51" dur="750"/>
                                        <p:tgtEl>
                                          <p:spTgt spid="19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9">
                                            <p:txEl>
                                              <p:charRg st="1" end="1"/>
                                            </p:txEl>
                                          </p:spTgt>
                                        </p:tgtEl>
                                        <p:attrNameLst>
                                          <p:attrName>style.visibility</p:attrName>
                                        </p:attrNameLst>
                                      </p:cBhvr>
                                      <p:to>
                                        <p:strVal val="visible"/>
                                      </p:to>
                                    </p:set>
                                    <p:animEffect transition="in" filter="fade">
                                      <p:cBhvr>
                                        <p:cTn id="55" dur="750"/>
                                        <p:tgtEl>
                                          <p:spTgt spid="19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99">
                                            <p:txEl>
                                              <p:charRg st="1" end="1"/>
                                            </p:txEl>
                                          </p:spTgt>
                                        </p:tgtEl>
                                        <p:attrNameLst>
                                          <p:attrName>style.visibility</p:attrName>
                                        </p:attrNameLst>
                                      </p:cBhvr>
                                      <p:to>
                                        <p:strVal val="visible"/>
                                      </p:to>
                                    </p:set>
                                    <p:animEffect transition="in" filter="fade">
                                      <p:cBhvr>
                                        <p:cTn id="59" dur="750"/>
                                        <p:tgtEl>
                                          <p:spTgt spid="19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99">
                                            <p:txEl>
                                              <p:charRg st="1" end="1"/>
                                            </p:txEl>
                                          </p:spTgt>
                                        </p:tgtEl>
                                        <p:attrNameLst>
                                          <p:attrName>style.visibility</p:attrName>
                                        </p:attrNameLst>
                                      </p:cBhvr>
                                      <p:to>
                                        <p:strVal val="visible"/>
                                      </p:to>
                                    </p:set>
                                    <p:animEffect transition="in" filter="fade">
                                      <p:cBhvr>
                                        <p:cTn id="63" dur="750"/>
                                        <p:tgtEl>
                                          <p:spTgt spid="19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99">
                                            <p:txEl>
                                              <p:charRg st="1" end="1"/>
                                            </p:txEl>
                                          </p:spTgt>
                                        </p:tgtEl>
                                        <p:attrNameLst>
                                          <p:attrName>style.visibility</p:attrName>
                                        </p:attrNameLst>
                                      </p:cBhvr>
                                      <p:to>
                                        <p:strVal val="visible"/>
                                      </p:to>
                                    </p:set>
                                    <p:animEffect transition="in" filter="fade">
                                      <p:cBhvr>
                                        <p:cTn id="67" dur="750"/>
                                        <p:tgtEl>
                                          <p:spTgt spid="19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99">
                                            <p:txEl>
                                              <p:charRg st="1" end="1"/>
                                            </p:txEl>
                                          </p:spTgt>
                                        </p:tgtEl>
                                        <p:attrNameLst>
                                          <p:attrName>style.visibility</p:attrName>
                                        </p:attrNameLst>
                                      </p:cBhvr>
                                      <p:to>
                                        <p:strVal val="visible"/>
                                      </p:to>
                                    </p:set>
                                    <p:animEffect transition="in" filter="fade">
                                      <p:cBhvr>
                                        <p:cTn id="71" dur="750"/>
                                        <p:tgtEl>
                                          <p:spTgt spid="19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99">
                                            <p:txEl>
                                              <p:charRg st="1" end="1"/>
                                            </p:txEl>
                                          </p:spTgt>
                                        </p:tgtEl>
                                        <p:attrNameLst>
                                          <p:attrName>style.visibility</p:attrName>
                                        </p:attrNameLst>
                                      </p:cBhvr>
                                      <p:to>
                                        <p:strVal val="visible"/>
                                      </p:to>
                                    </p:set>
                                    <p:animEffect transition="in" filter="fade">
                                      <p:cBhvr>
                                        <p:cTn id="75" dur="750"/>
                                        <p:tgtEl>
                                          <p:spTgt spid="19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99">
                                            <p:txEl>
                                              <p:charRg st="1" end="1"/>
                                            </p:txEl>
                                          </p:spTgt>
                                        </p:tgtEl>
                                        <p:attrNameLst>
                                          <p:attrName>style.visibility</p:attrName>
                                        </p:attrNameLst>
                                      </p:cBhvr>
                                      <p:to>
                                        <p:strVal val="visible"/>
                                      </p:to>
                                    </p:set>
                                    <p:animEffect transition="in" filter="fade">
                                      <p:cBhvr>
                                        <p:cTn id="79" dur="750"/>
                                        <p:tgtEl>
                                          <p:spTgt spid="19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99">
                                            <p:txEl>
                                              <p:charRg st="1" end="1"/>
                                            </p:txEl>
                                          </p:spTgt>
                                        </p:tgtEl>
                                        <p:attrNameLst>
                                          <p:attrName>style.visibility</p:attrName>
                                        </p:attrNameLst>
                                      </p:cBhvr>
                                      <p:to>
                                        <p:strVal val="visible"/>
                                      </p:to>
                                    </p:set>
                                    <p:animEffect transition="in" filter="fade">
                                      <p:cBhvr>
                                        <p:cTn id="83" dur="750"/>
                                        <p:tgtEl>
                                          <p:spTgt spid="199">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00"/>
                                        </p:tgtEl>
                                        <p:attrNameLst>
                                          <p:attrName>style.visibility</p:attrName>
                                        </p:attrNameLst>
                                      </p:cBhvr>
                                      <p:to>
                                        <p:strVal val="visible"/>
                                      </p:to>
                                    </p:set>
                                    <p:animEffect transition="in" filter="fade">
                                      <p:cBhvr>
                                        <p:cTn id="8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3"/>
        <p:cNvGrpSpPr/>
        <p:nvPr/>
      </p:nvGrpSpPr>
      <p:grpSpPr>
        <a:xfrm>
          <a:off x="0" y="0"/>
          <a:ext cx="0" cy="0"/>
          <a:chOff x="0" y="0"/>
          <a:chExt cx="0" cy="0"/>
        </a:xfrm>
      </p:grpSpPr>
      <p:pic>
        <p:nvPicPr>
          <p:cNvPr id="204" name="Google Shape;204;p42"/>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05" name="Google Shape;205;p4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06" name="Google Shape;206;p42"/>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7" name="Google Shape;207;p42"/>
          <p:cNvSpPr txBox="1">
            <a:spLocks noGrp="1"/>
          </p:cNvSpPr>
          <p:nvPr>
            <p:ph type="body" idx="2"/>
          </p:nvPr>
        </p:nvSpPr>
        <p:spPr>
          <a:xfrm>
            <a:off x="2052028" y="1197429"/>
            <a:ext cx="5046900" cy="2512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pic>
        <p:nvPicPr>
          <p:cNvPr id="208" name="Google Shape;208;p42"/>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09"/>
        <p:cNvGrpSpPr/>
        <p:nvPr/>
      </p:nvGrpSpPr>
      <p:grpSpPr>
        <a:xfrm>
          <a:off x="0" y="0"/>
          <a:ext cx="0" cy="0"/>
          <a:chOff x="0" y="0"/>
          <a:chExt cx="0" cy="0"/>
        </a:xfrm>
      </p:grpSpPr>
      <p:pic>
        <p:nvPicPr>
          <p:cNvPr id="210" name="Google Shape;210;p43"/>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211" name="Google Shape;211;p4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2" name="Google Shape;212;p43"/>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213" name="Google Shape;213;p43"/>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14" name="Google Shape;214;p43"/>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15"/>
        <p:cNvGrpSpPr/>
        <p:nvPr/>
      </p:nvGrpSpPr>
      <p:grpSpPr>
        <a:xfrm>
          <a:off x="0" y="0"/>
          <a:ext cx="0" cy="0"/>
          <a:chOff x="0" y="0"/>
          <a:chExt cx="0" cy="0"/>
        </a:xfrm>
      </p:grpSpPr>
      <p:pic>
        <p:nvPicPr>
          <p:cNvPr id="216" name="Google Shape;216;p44"/>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17" name="Google Shape;217;p4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18" name="Google Shape;218;p4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9" name="Google Shape;219;p44"/>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20" name="Google Shape;220;p44"/>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12"/>
        <p:cNvGrpSpPr/>
        <p:nvPr/>
      </p:nvGrpSpPr>
      <p:grpSpPr>
        <a:xfrm>
          <a:off x="0" y="0"/>
          <a:ext cx="0" cy="0"/>
          <a:chOff x="0" y="0"/>
          <a:chExt cx="0" cy="0"/>
        </a:xfrm>
      </p:grpSpPr>
      <p:pic>
        <p:nvPicPr>
          <p:cNvPr id="113" name="Google Shape;113;p24"/>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14" name="Google Shape;114;p2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15" name="Google Shape;115;p2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6" name="Google Shape;116;p24"/>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7" name="Google Shape;117;p24"/>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18"/>
        <p:cNvGrpSpPr/>
        <p:nvPr/>
      </p:nvGrpSpPr>
      <p:grpSpPr>
        <a:xfrm>
          <a:off x="0" y="0"/>
          <a:ext cx="0" cy="0"/>
          <a:chOff x="0" y="0"/>
          <a:chExt cx="0" cy="0"/>
        </a:xfrm>
      </p:grpSpPr>
      <p:pic>
        <p:nvPicPr>
          <p:cNvPr id="119" name="Google Shape;119;p25"/>
          <p:cNvPicPr preferRelativeResize="0"/>
          <p:nvPr/>
        </p:nvPicPr>
        <p:blipFill rotWithShape="1">
          <a:blip r:embed="rId2">
            <a:alphaModFix/>
          </a:blip>
          <a:srcRect l="9" t="7104" b="33198"/>
          <a:stretch/>
        </p:blipFill>
        <p:spPr>
          <a:xfrm>
            <a:off x="-10372" y="3700846"/>
            <a:ext cx="9161688" cy="1445103"/>
          </a:xfrm>
          <a:prstGeom prst="rect">
            <a:avLst/>
          </a:prstGeom>
          <a:noFill/>
          <a:ln>
            <a:noFill/>
          </a:ln>
        </p:spPr>
      </p:pic>
      <p:sp>
        <p:nvSpPr>
          <p:cNvPr id="120" name="Google Shape;120;p2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1" name="Google Shape;121;p25"/>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2" name="Google Shape;122;p25"/>
          <p:cNvSpPr>
            <a:spLocks noGrp="1"/>
          </p:cNvSpPr>
          <p:nvPr>
            <p:ph type="pic" idx="3"/>
          </p:nvPr>
        </p:nvSpPr>
        <p:spPr>
          <a:xfrm>
            <a:off x="5262429" y="1291773"/>
            <a:ext cx="3420300" cy="30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3" name="Google Shape;123;p25"/>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24"/>
        <p:cNvGrpSpPr/>
        <p:nvPr/>
      </p:nvGrpSpPr>
      <p:grpSpPr>
        <a:xfrm>
          <a:off x="0" y="0"/>
          <a:ext cx="0" cy="0"/>
          <a:chOff x="0" y="0"/>
          <a:chExt cx="0" cy="0"/>
        </a:xfrm>
      </p:grpSpPr>
      <p:pic>
        <p:nvPicPr>
          <p:cNvPr id="125" name="Google Shape;125;p26"/>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26" name="Google Shape;126;p26"/>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7" name="Google Shape;127;p26"/>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8" name="Google Shape;128;p26"/>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9" name="Google Shape;129;p26"/>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4"/>
        <p:cNvGrpSpPr/>
        <p:nvPr/>
      </p:nvGrpSpPr>
      <p:grpSpPr>
        <a:xfrm>
          <a:off x="0" y="0"/>
          <a:ext cx="0" cy="0"/>
          <a:chOff x="0" y="0"/>
          <a:chExt cx="0" cy="0"/>
        </a:xfrm>
      </p:grpSpPr>
      <p:sp>
        <p:nvSpPr>
          <p:cNvPr id="135" name="Google Shape;135;p28"/>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2400"/>
              <a:buFont typeface="Arial"/>
              <a:buNone/>
              <a:defRPr sz="36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4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6" name="Google Shape;136;p28"/>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1800" b="1" i="0" u="none" strike="noStrike" cap="none">
                <a:solidFill>
                  <a:schemeClr val="dk1"/>
                </a:solidFill>
                <a:latin typeface="Lato"/>
                <a:ea typeface="Lato"/>
                <a:cs typeface="Lato"/>
                <a:sym typeface="Lato"/>
              </a:defRPr>
            </a:lvl1pPr>
            <a:lvl2pPr marL="914400" marR="0" lvl="1" indent="-228600" algn="l" rtl="0">
              <a:lnSpc>
                <a:spcPct val="100000"/>
              </a:lnSpc>
              <a:spcBef>
                <a:spcPts val="3000"/>
              </a:spcBef>
              <a:spcAft>
                <a:spcPts val="0"/>
              </a:spcAft>
              <a:buClr>
                <a:schemeClr val="dk1"/>
              </a:buClr>
              <a:buSzPts val="1400"/>
              <a:buFont typeface="Lato"/>
              <a:buNone/>
              <a:defRPr sz="1465" b="0" i="0" u="none" strike="noStrike" cap="none">
                <a:solidFill>
                  <a:schemeClr val="dk1"/>
                </a:solidFill>
                <a:latin typeface="Lato"/>
                <a:ea typeface="Lato"/>
                <a:cs typeface="Lato"/>
                <a:sym typeface="Lato"/>
              </a:defRPr>
            </a:lvl2pPr>
            <a:lvl3pPr marL="1371600" marR="0" lvl="2" indent="-228600" algn="l" rtl="0">
              <a:lnSpc>
                <a:spcPct val="100000"/>
              </a:lnSpc>
              <a:spcBef>
                <a:spcPts val="375"/>
              </a:spcBef>
              <a:spcAft>
                <a:spcPts val="0"/>
              </a:spcAft>
              <a:buClr>
                <a:schemeClr val="dk1"/>
              </a:buClr>
              <a:buSzPts val="1500"/>
              <a:buFont typeface="Arial"/>
              <a:buNone/>
              <a:defRPr sz="1465"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75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charRg st="1" end="1"/>
                                            </p:txEl>
                                          </p:spTgt>
                                        </p:tgtEl>
                                        <p:attrNameLst>
                                          <p:attrName>style.visibility</p:attrName>
                                        </p:attrNameLst>
                                      </p:cBhvr>
                                      <p:to>
                                        <p:strVal val="visible"/>
                                      </p:to>
                                    </p:set>
                                    <p:animEffect transition="in" filter="fade">
                                      <p:cBhvr>
                                        <p:cTn id="12" dur="750"/>
                                        <p:tgtEl>
                                          <p:spTgt spid="13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charRg st="1" end="1"/>
                                            </p:txEl>
                                          </p:spTgt>
                                        </p:tgtEl>
                                        <p:attrNameLst>
                                          <p:attrName>style.visibility</p:attrName>
                                        </p:attrNameLst>
                                      </p:cBhvr>
                                      <p:to>
                                        <p:strVal val="visible"/>
                                      </p:to>
                                    </p:set>
                                    <p:animEffect transition="in" filter="fade">
                                      <p:cBhvr>
                                        <p:cTn id="17" dur="750"/>
                                        <p:tgtEl>
                                          <p:spTgt spid="13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charRg st="1" end="1"/>
                                            </p:txEl>
                                          </p:spTgt>
                                        </p:tgtEl>
                                        <p:attrNameLst>
                                          <p:attrName>style.visibility</p:attrName>
                                        </p:attrNameLst>
                                      </p:cBhvr>
                                      <p:to>
                                        <p:strVal val="visible"/>
                                      </p:to>
                                    </p:set>
                                    <p:animEffect transition="in" filter="fade">
                                      <p:cBhvr>
                                        <p:cTn id="22" dur="750"/>
                                        <p:tgtEl>
                                          <p:spTgt spid="13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charRg st="1" end="1"/>
                                            </p:txEl>
                                          </p:spTgt>
                                        </p:tgtEl>
                                        <p:attrNameLst>
                                          <p:attrName>style.visibility</p:attrName>
                                        </p:attrNameLst>
                                      </p:cBhvr>
                                      <p:to>
                                        <p:strVal val="visible"/>
                                      </p:to>
                                    </p:set>
                                    <p:animEffect transition="in" filter="fade">
                                      <p:cBhvr>
                                        <p:cTn id="27" dur="750"/>
                                        <p:tgtEl>
                                          <p:spTgt spid="13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charRg st="1" end="1"/>
                                            </p:txEl>
                                          </p:spTgt>
                                        </p:tgtEl>
                                        <p:attrNameLst>
                                          <p:attrName>style.visibility</p:attrName>
                                        </p:attrNameLst>
                                      </p:cBhvr>
                                      <p:to>
                                        <p:strVal val="visible"/>
                                      </p:to>
                                    </p:set>
                                    <p:animEffect transition="in" filter="fade">
                                      <p:cBhvr>
                                        <p:cTn id="32" dur="750"/>
                                        <p:tgtEl>
                                          <p:spTgt spid="13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charRg st="1" end="1"/>
                                            </p:txEl>
                                          </p:spTgt>
                                        </p:tgtEl>
                                        <p:attrNameLst>
                                          <p:attrName>style.visibility</p:attrName>
                                        </p:attrNameLst>
                                      </p:cBhvr>
                                      <p:to>
                                        <p:strVal val="visible"/>
                                      </p:to>
                                    </p:set>
                                    <p:animEffect transition="in" filter="fade">
                                      <p:cBhvr>
                                        <p:cTn id="37" dur="750"/>
                                        <p:tgtEl>
                                          <p:spTgt spid="13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charRg st="1" end="1"/>
                                            </p:txEl>
                                          </p:spTgt>
                                        </p:tgtEl>
                                        <p:attrNameLst>
                                          <p:attrName>style.visibility</p:attrName>
                                        </p:attrNameLst>
                                      </p:cBhvr>
                                      <p:to>
                                        <p:strVal val="visible"/>
                                      </p:to>
                                    </p:set>
                                    <p:animEffect transition="in" filter="fade">
                                      <p:cBhvr>
                                        <p:cTn id="42" dur="750"/>
                                        <p:tgtEl>
                                          <p:spTgt spid="13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
                                            <p:txEl>
                                              <p:charRg st="1" end="1"/>
                                            </p:txEl>
                                          </p:spTgt>
                                        </p:tgtEl>
                                        <p:attrNameLst>
                                          <p:attrName>style.visibility</p:attrName>
                                        </p:attrNameLst>
                                      </p:cBhvr>
                                      <p:to>
                                        <p:strVal val="visible"/>
                                      </p:to>
                                    </p:set>
                                    <p:animEffect transition="in" filter="fade">
                                      <p:cBhvr>
                                        <p:cTn id="47" dur="750"/>
                                        <p:tgtEl>
                                          <p:spTgt spid="13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36">
                                            <p:txEl>
                                              <p:pRg st="0" end="0"/>
                                            </p:txEl>
                                          </p:spTgt>
                                        </p:tgtEl>
                                        <p:attrNameLst>
                                          <p:attrName>style.visibility</p:attrName>
                                        </p:attrNameLst>
                                      </p:cBhvr>
                                      <p:to>
                                        <p:strVal val="visible"/>
                                      </p:to>
                                    </p:set>
                                    <p:animEffect transition="in" filter="fade">
                                      <p:cBhvr>
                                        <p:cTn id="51" dur="750"/>
                                        <p:tgtEl>
                                          <p:spTgt spid="13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36">
                                            <p:txEl>
                                              <p:charRg st="1" end="1"/>
                                            </p:txEl>
                                          </p:spTgt>
                                        </p:tgtEl>
                                        <p:attrNameLst>
                                          <p:attrName>style.visibility</p:attrName>
                                        </p:attrNameLst>
                                      </p:cBhvr>
                                      <p:to>
                                        <p:strVal val="visible"/>
                                      </p:to>
                                    </p:set>
                                    <p:animEffect transition="in" filter="fade">
                                      <p:cBhvr>
                                        <p:cTn id="55" dur="750"/>
                                        <p:tgtEl>
                                          <p:spTgt spid="13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36">
                                            <p:txEl>
                                              <p:charRg st="1" end="1"/>
                                            </p:txEl>
                                          </p:spTgt>
                                        </p:tgtEl>
                                        <p:attrNameLst>
                                          <p:attrName>style.visibility</p:attrName>
                                        </p:attrNameLst>
                                      </p:cBhvr>
                                      <p:to>
                                        <p:strVal val="visible"/>
                                      </p:to>
                                    </p:set>
                                    <p:animEffect transition="in" filter="fade">
                                      <p:cBhvr>
                                        <p:cTn id="59" dur="750"/>
                                        <p:tgtEl>
                                          <p:spTgt spid="13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36">
                                            <p:txEl>
                                              <p:charRg st="1" end="1"/>
                                            </p:txEl>
                                          </p:spTgt>
                                        </p:tgtEl>
                                        <p:attrNameLst>
                                          <p:attrName>style.visibility</p:attrName>
                                        </p:attrNameLst>
                                      </p:cBhvr>
                                      <p:to>
                                        <p:strVal val="visible"/>
                                      </p:to>
                                    </p:set>
                                    <p:animEffect transition="in" filter="fade">
                                      <p:cBhvr>
                                        <p:cTn id="63" dur="750"/>
                                        <p:tgtEl>
                                          <p:spTgt spid="13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36">
                                            <p:txEl>
                                              <p:charRg st="1" end="1"/>
                                            </p:txEl>
                                          </p:spTgt>
                                        </p:tgtEl>
                                        <p:attrNameLst>
                                          <p:attrName>style.visibility</p:attrName>
                                        </p:attrNameLst>
                                      </p:cBhvr>
                                      <p:to>
                                        <p:strVal val="visible"/>
                                      </p:to>
                                    </p:set>
                                    <p:animEffect transition="in" filter="fade">
                                      <p:cBhvr>
                                        <p:cTn id="67" dur="750"/>
                                        <p:tgtEl>
                                          <p:spTgt spid="13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36">
                                            <p:txEl>
                                              <p:charRg st="1" end="1"/>
                                            </p:txEl>
                                          </p:spTgt>
                                        </p:tgtEl>
                                        <p:attrNameLst>
                                          <p:attrName>style.visibility</p:attrName>
                                        </p:attrNameLst>
                                      </p:cBhvr>
                                      <p:to>
                                        <p:strVal val="visible"/>
                                      </p:to>
                                    </p:set>
                                    <p:animEffect transition="in" filter="fade">
                                      <p:cBhvr>
                                        <p:cTn id="71" dur="750"/>
                                        <p:tgtEl>
                                          <p:spTgt spid="13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36">
                                            <p:txEl>
                                              <p:charRg st="1" end="1"/>
                                            </p:txEl>
                                          </p:spTgt>
                                        </p:tgtEl>
                                        <p:attrNameLst>
                                          <p:attrName>style.visibility</p:attrName>
                                        </p:attrNameLst>
                                      </p:cBhvr>
                                      <p:to>
                                        <p:strVal val="visible"/>
                                      </p:to>
                                    </p:set>
                                    <p:animEffect transition="in" filter="fade">
                                      <p:cBhvr>
                                        <p:cTn id="75" dur="750"/>
                                        <p:tgtEl>
                                          <p:spTgt spid="13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36">
                                            <p:txEl>
                                              <p:charRg st="1" end="1"/>
                                            </p:txEl>
                                          </p:spTgt>
                                        </p:tgtEl>
                                        <p:attrNameLst>
                                          <p:attrName>style.visibility</p:attrName>
                                        </p:attrNameLst>
                                      </p:cBhvr>
                                      <p:to>
                                        <p:strVal val="visible"/>
                                      </p:to>
                                    </p:set>
                                    <p:animEffect transition="in" filter="fade">
                                      <p:cBhvr>
                                        <p:cTn id="79" dur="750"/>
                                        <p:tgtEl>
                                          <p:spTgt spid="13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36">
                                            <p:txEl>
                                              <p:charRg st="1" end="1"/>
                                            </p:txEl>
                                          </p:spTgt>
                                        </p:tgtEl>
                                        <p:attrNameLst>
                                          <p:attrName>style.visibility</p:attrName>
                                        </p:attrNameLst>
                                      </p:cBhvr>
                                      <p:to>
                                        <p:strVal val="visible"/>
                                      </p:to>
                                    </p:set>
                                    <p:animEffect transition="in" filter="fade">
                                      <p:cBhvr>
                                        <p:cTn id="83" dur="750"/>
                                        <p:tgtEl>
                                          <p:spTgt spid="136">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37"/>
        <p:cNvGrpSpPr/>
        <p:nvPr/>
      </p:nvGrpSpPr>
      <p:grpSpPr>
        <a:xfrm>
          <a:off x="0" y="0"/>
          <a:ext cx="0" cy="0"/>
          <a:chOff x="0" y="0"/>
          <a:chExt cx="0" cy="0"/>
        </a:xfrm>
      </p:grpSpPr>
      <p:pic>
        <p:nvPicPr>
          <p:cNvPr id="138" name="Google Shape;138;p29"/>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39" name="Google Shape;139;p29"/>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40" name="Google Shape;140;p29"/>
          <p:cNvSpPr txBox="1">
            <a:spLocks noGrp="1"/>
          </p:cNvSpPr>
          <p:nvPr>
            <p:ph type="body" idx="1" hasCustomPrompt="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Black" panose="020F0A02020204030203" pitchFamily="34" charset="0"/>
                <a:ea typeface="Lato Black" panose="020F0A02020204030203" pitchFamily="34" charset="0"/>
                <a:cs typeface="Lato Black" panose="020F0A02020204030203" pitchFamily="34" charset="0"/>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en-US"/>
              <a:t>Title</a:t>
            </a:r>
            <a:endParaRPr/>
          </a:p>
        </p:txBody>
      </p:sp>
      <p:sp>
        <p:nvSpPr>
          <p:cNvPr id="141" name="Google Shape;141;p29"/>
          <p:cNvSpPr txBox="1">
            <a:spLocks noGrp="1"/>
          </p:cNvSpPr>
          <p:nvPr>
            <p:ph type="body" idx="2"/>
          </p:nvPr>
        </p:nvSpPr>
        <p:spPr>
          <a:xfrm>
            <a:off x="134485" y="1197904"/>
            <a:ext cx="8897100" cy="267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ct val="100000"/>
              <a:buFont typeface="Arial"/>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2" name="Google Shape;142;p29"/>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43"/>
        <p:cNvGrpSpPr/>
        <p:nvPr/>
      </p:nvGrpSpPr>
      <p:grpSpPr>
        <a:xfrm>
          <a:off x="0" y="0"/>
          <a:ext cx="0" cy="0"/>
          <a:chOff x="0" y="0"/>
          <a:chExt cx="0" cy="0"/>
        </a:xfrm>
      </p:grpSpPr>
      <p:pic>
        <p:nvPicPr>
          <p:cNvPr id="144" name="Google Shape;144;p30"/>
          <p:cNvPicPr preferRelativeResize="0"/>
          <p:nvPr/>
        </p:nvPicPr>
        <p:blipFill rotWithShape="1">
          <a:blip r:embed="rId3">
            <a:alphaModFix/>
          </a:blip>
          <a:srcRect l="9" t="7104" b="33198"/>
          <a:stretch/>
        </p:blipFill>
        <p:spPr>
          <a:xfrm>
            <a:off x="-10372" y="3700846"/>
            <a:ext cx="9161700" cy="1445100"/>
          </a:xfrm>
          <a:prstGeom prst="rect">
            <a:avLst/>
          </a:prstGeom>
          <a:noFill/>
          <a:ln>
            <a:noFill/>
          </a:ln>
        </p:spPr>
      </p:pic>
      <p:sp>
        <p:nvSpPr>
          <p:cNvPr id="145" name="Google Shape;145;p30"/>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6" name="Google Shape;146;p30"/>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Google Shape;147;p30"/>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8" name="Google Shape;148;p30"/>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49"/>
        <p:cNvGrpSpPr/>
        <p:nvPr/>
      </p:nvGrpSpPr>
      <p:grpSpPr>
        <a:xfrm>
          <a:off x="0" y="0"/>
          <a:ext cx="0" cy="0"/>
          <a:chOff x="0" y="0"/>
          <a:chExt cx="0" cy="0"/>
        </a:xfrm>
      </p:grpSpPr>
      <p:pic>
        <p:nvPicPr>
          <p:cNvPr id="150" name="Google Shape;150;p31"/>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51" name="Google Shape;151;p3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52" name="Google Shape;152;p31"/>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3" name="Google Shape;153;p31"/>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54" name="Google Shape;154;p31"/>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p32"/>
          <p:cNvSpPr txBox="1">
            <a:spLocks noGrp="1"/>
          </p:cNvSpPr>
          <p:nvPr>
            <p:ph type="ctrTitle"/>
          </p:nvPr>
        </p:nvSpPr>
        <p:spPr>
          <a:xfrm>
            <a:off x="685800" y="1583342"/>
            <a:ext cx="77724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lvl1pPr>
            <a:lvl2pPr lvl="1" algn="ctr" rtl="0">
              <a:spcBef>
                <a:spcPts val="0"/>
              </a:spcBef>
              <a:spcAft>
                <a:spcPts val="0"/>
              </a:spcAft>
              <a:buSzPts val="4400"/>
              <a:buNone/>
              <a:defRPr sz="4400"/>
            </a:lvl2pPr>
            <a:lvl3pPr lvl="2" algn="ctr" rtl="0">
              <a:spcBef>
                <a:spcPts val="0"/>
              </a:spcBef>
              <a:spcAft>
                <a:spcPts val="0"/>
              </a:spcAft>
              <a:buSzPts val="4400"/>
              <a:buNone/>
              <a:defRPr sz="4400"/>
            </a:lvl3pPr>
            <a:lvl4pPr lvl="3" algn="ctr" rtl="0">
              <a:spcBef>
                <a:spcPts val="0"/>
              </a:spcBef>
              <a:spcAft>
                <a:spcPts val="0"/>
              </a:spcAft>
              <a:buSzPts val="4400"/>
              <a:buNone/>
              <a:defRPr sz="4400"/>
            </a:lvl4pPr>
            <a:lvl5pPr lvl="4" algn="ctr" rtl="0">
              <a:spcBef>
                <a:spcPts val="0"/>
              </a:spcBef>
              <a:spcAft>
                <a:spcPts val="0"/>
              </a:spcAft>
              <a:buSzPts val="4400"/>
              <a:buNone/>
              <a:defRPr sz="4400"/>
            </a:lvl5pPr>
            <a:lvl6pPr lvl="5" algn="ctr" rtl="0">
              <a:spcBef>
                <a:spcPts val="0"/>
              </a:spcBef>
              <a:spcAft>
                <a:spcPts val="0"/>
              </a:spcAft>
              <a:buSzPts val="4400"/>
              <a:buNone/>
              <a:defRPr sz="4400"/>
            </a:lvl6pPr>
            <a:lvl7pPr lvl="6" algn="ctr" rtl="0">
              <a:spcBef>
                <a:spcPts val="0"/>
              </a:spcBef>
              <a:spcAft>
                <a:spcPts val="0"/>
              </a:spcAft>
              <a:buSzPts val="4400"/>
              <a:buNone/>
              <a:defRPr sz="4400"/>
            </a:lvl7pPr>
            <a:lvl8pPr lvl="7" algn="ctr" rtl="0">
              <a:spcBef>
                <a:spcPts val="0"/>
              </a:spcBef>
              <a:spcAft>
                <a:spcPts val="0"/>
              </a:spcAft>
              <a:buSzPts val="4400"/>
              <a:buNone/>
              <a:defRPr sz="4400"/>
            </a:lvl8pPr>
            <a:lvl9pPr lvl="8" algn="ctr" rtl="0">
              <a:spcBef>
                <a:spcPts val="0"/>
              </a:spcBef>
              <a:spcAft>
                <a:spcPts val="0"/>
              </a:spcAft>
              <a:buSzPts val="4400"/>
              <a:buNone/>
              <a:defRPr sz="4400"/>
            </a:lvl9pPr>
          </a:lstStyle>
          <a:p>
            <a:endParaRPr/>
          </a:p>
        </p:txBody>
      </p:sp>
      <p:sp>
        <p:nvSpPr>
          <p:cNvPr id="157" name="Google Shape;157;p32"/>
          <p:cNvSpPr txBox="1">
            <a:spLocks noGrp="1"/>
          </p:cNvSpPr>
          <p:nvPr>
            <p:ph type="subTitle" idx="1"/>
          </p:nvPr>
        </p:nvSpPr>
        <p:spPr>
          <a:xfrm>
            <a:off x="685800" y="2840054"/>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3000"/>
              </a:spcBef>
              <a:spcAft>
                <a:spcPts val="0"/>
              </a:spcAft>
              <a:buClr>
                <a:schemeClr val="dk2"/>
              </a:buClr>
              <a:buSzPts val="2700"/>
              <a:buNone/>
              <a:defRPr sz="2700">
                <a:solidFill>
                  <a:schemeClr val="dk2"/>
                </a:solidFill>
              </a:defRPr>
            </a:lvl2pPr>
            <a:lvl3pPr lvl="2" algn="ctr" rtl="0">
              <a:spcBef>
                <a:spcPts val="0"/>
              </a:spcBef>
              <a:spcAft>
                <a:spcPts val="0"/>
              </a:spcAft>
              <a:buClr>
                <a:schemeClr val="dk2"/>
              </a:buClr>
              <a:buSzPts val="2700"/>
              <a:buNone/>
              <a:defRPr sz="2700">
                <a:solidFill>
                  <a:schemeClr val="dk2"/>
                </a:solidFill>
              </a:defRPr>
            </a:lvl3pPr>
            <a:lvl4pPr lvl="3" algn="ctr" rtl="0">
              <a:spcBef>
                <a:spcPts val="0"/>
              </a:spcBef>
              <a:spcAft>
                <a:spcPts val="0"/>
              </a:spcAft>
              <a:buClr>
                <a:schemeClr val="dk2"/>
              </a:buClr>
              <a:buSzPts val="2700"/>
              <a:buNone/>
              <a:defRPr sz="2700">
                <a:solidFill>
                  <a:schemeClr val="dk2"/>
                </a:solidFill>
              </a:defRPr>
            </a:lvl4pPr>
            <a:lvl5pPr lvl="4" algn="ctr" rtl="0">
              <a:spcBef>
                <a:spcPts val="0"/>
              </a:spcBef>
              <a:spcAft>
                <a:spcPts val="0"/>
              </a:spcAft>
              <a:buClr>
                <a:schemeClr val="dk2"/>
              </a:buClr>
              <a:buSzPts val="2700"/>
              <a:buNone/>
              <a:defRPr sz="2700">
                <a:solidFill>
                  <a:schemeClr val="dk2"/>
                </a:solidFill>
              </a:defRPr>
            </a:lvl5pPr>
            <a:lvl6pPr lvl="5" algn="ctr" rtl="0">
              <a:spcBef>
                <a:spcPts val="0"/>
              </a:spcBef>
              <a:spcAft>
                <a:spcPts val="0"/>
              </a:spcAft>
              <a:buClr>
                <a:schemeClr val="dk2"/>
              </a:buClr>
              <a:buSzPts val="2700"/>
              <a:buNone/>
              <a:defRPr sz="2700">
                <a:solidFill>
                  <a:schemeClr val="dk2"/>
                </a:solidFill>
              </a:defRPr>
            </a:lvl6pPr>
            <a:lvl7pPr lvl="6" algn="ctr" rtl="0">
              <a:spcBef>
                <a:spcPts val="0"/>
              </a:spcBef>
              <a:spcAft>
                <a:spcPts val="0"/>
              </a:spcAft>
              <a:buClr>
                <a:schemeClr val="dk2"/>
              </a:buClr>
              <a:buSzPts val="2700"/>
              <a:buNone/>
              <a:defRPr sz="2700">
                <a:solidFill>
                  <a:schemeClr val="dk2"/>
                </a:solidFill>
              </a:defRPr>
            </a:lvl7pPr>
            <a:lvl8pPr lvl="7" algn="ctr" rtl="0">
              <a:spcBef>
                <a:spcPts val="0"/>
              </a:spcBef>
              <a:spcAft>
                <a:spcPts val="0"/>
              </a:spcAft>
              <a:buClr>
                <a:schemeClr val="dk2"/>
              </a:buClr>
              <a:buSzPts val="2700"/>
              <a:buNone/>
              <a:defRPr sz="2700">
                <a:solidFill>
                  <a:schemeClr val="dk2"/>
                </a:solidFill>
              </a:defRPr>
            </a:lvl8pPr>
            <a:lvl9pPr lvl="8" algn="ctr" rtl="0">
              <a:spcBef>
                <a:spcPts val="0"/>
              </a:spcBef>
              <a:spcAft>
                <a:spcPts val="0"/>
              </a:spcAft>
              <a:buClr>
                <a:schemeClr val="dk2"/>
              </a:buClr>
              <a:buSzPts val="2700"/>
              <a:buNone/>
              <a:defRPr sz="2700">
                <a:solidFill>
                  <a:schemeClr val="dk2"/>
                </a:solidFill>
              </a:defRPr>
            </a:lvl9pPr>
          </a:lstStyle>
          <a:p>
            <a:endParaRP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5" name="Google Shape;105;p2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06" name="Google Shape;106;p22"/>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2" name="Google Shape;132;p27"/>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33" name="Google Shape;133;p27"/>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ustDataLst>
      <p:tags r:id="rId8"/>
    </p:custData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34"/>
          <p:cNvSpPr txBox="1">
            <a:spLocks noGrp="1"/>
          </p:cNvSpPr>
          <p:nvPr>
            <p:ph type="body" idx="1"/>
          </p:nvPr>
        </p:nvSpPr>
        <p:spPr>
          <a:xfrm>
            <a:off x="2184116" y="1364104"/>
            <a:ext cx="4762500" cy="24789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63" name="Google Shape;163;p34"/>
          <p:cNvSpPr txBox="1">
            <a:spLocks noGrp="1"/>
          </p:cNvSpPr>
          <p:nvPr>
            <p:ph type="title"/>
          </p:nvPr>
        </p:nvSpPr>
        <p:spPr>
          <a:xfrm>
            <a:off x="616258" y="0"/>
            <a:ext cx="7886700" cy="914400"/>
          </a:xfrm>
          <a:prstGeom prst="rect">
            <a:avLst/>
          </a:prstGeom>
          <a:noFill/>
          <a:ln>
            <a:noFill/>
          </a:ln>
        </p:spPr>
        <p:txBody>
          <a:bodyPr spcFirstLastPara="1" wrap="square" lIns="83800" tIns="83800" rIns="83800" bIns="83800" anchor="ctr" anchorCtr="0">
            <a:noAutofit/>
          </a:bodyPr>
          <a:lstStyle>
            <a:lvl1pPr marL="0" marR="0" lvl="0" indent="0" algn="ctr" rtl="0">
              <a:lnSpc>
                <a:spcPct val="90000"/>
              </a:lnSpc>
              <a:spcBef>
                <a:spcPts val="0"/>
              </a:spcBef>
              <a:spcAft>
                <a:spcPts val="0"/>
              </a:spcAft>
              <a:buClr>
                <a:schemeClr val="lt1"/>
              </a:buClr>
              <a:buSzPts val="1300"/>
              <a:buFont typeface="Lato"/>
              <a:buNone/>
              <a:defRPr sz="3300" b="0" i="0" u="none" strike="noStrike" cap="none">
                <a:solidFill>
                  <a:schemeClr val="lt1"/>
                </a:solidFill>
                <a:latin typeface="Lato"/>
                <a:ea typeface="Lato"/>
                <a:cs typeface="Lato"/>
                <a:sym typeface="Lato"/>
              </a:defRPr>
            </a:lvl1pPr>
            <a:lvl2pPr lvl="1" indent="0" rtl="0">
              <a:spcBef>
                <a:spcPts val="0"/>
              </a:spcBef>
              <a:spcAft>
                <a:spcPts val="0"/>
              </a:spcAft>
              <a:buSzPts val="1300"/>
              <a:buNone/>
              <a:defRPr sz="1700"/>
            </a:lvl2pPr>
            <a:lvl3pPr lvl="2" indent="0" rtl="0">
              <a:spcBef>
                <a:spcPts val="0"/>
              </a:spcBef>
              <a:spcAft>
                <a:spcPts val="0"/>
              </a:spcAft>
              <a:buSzPts val="1300"/>
              <a:buNone/>
              <a:defRPr sz="1700"/>
            </a:lvl3pPr>
            <a:lvl4pPr lvl="3" indent="0" rtl="0">
              <a:spcBef>
                <a:spcPts val="0"/>
              </a:spcBef>
              <a:spcAft>
                <a:spcPts val="0"/>
              </a:spcAft>
              <a:buSzPts val="1300"/>
              <a:buNone/>
              <a:defRPr sz="1700"/>
            </a:lvl4pPr>
            <a:lvl5pPr lvl="4" indent="0" rtl="0">
              <a:spcBef>
                <a:spcPts val="0"/>
              </a:spcBef>
              <a:spcAft>
                <a:spcPts val="0"/>
              </a:spcAft>
              <a:buSzPts val="1300"/>
              <a:buNone/>
              <a:defRPr sz="1700"/>
            </a:lvl5pPr>
            <a:lvl6pPr lvl="5" indent="0" rtl="0">
              <a:spcBef>
                <a:spcPts val="0"/>
              </a:spcBef>
              <a:spcAft>
                <a:spcPts val="0"/>
              </a:spcAft>
              <a:buSzPts val="1300"/>
              <a:buNone/>
              <a:defRPr sz="1700"/>
            </a:lvl6pPr>
            <a:lvl7pPr lvl="6" indent="0" rtl="0">
              <a:spcBef>
                <a:spcPts val="0"/>
              </a:spcBef>
              <a:spcAft>
                <a:spcPts val="0"/>
              </a:spcAft>
              <a:buSzPts val="1300"/>
              <a:buNone/>
              <a:defRPr sz="1700"/>
            </a:lvl7pPr>
            <a:lvl8pPr lvl="7" indent="0" rtl="0">
              <a:spcBef>
                <a:spcPts val="0"/>
              </a:spcBef>
              <a:spcAft>
                <a:spcPts val="0"/>
              </a:spcAft>
              <a:buSzPts val="1300"/>
              <a:buNone/>
              <a:defRPr sz="1700"/>
            </a:lvl8pPr>
            <a:lvl9pPr lvl="8" indent="0" rtl="0">
              <a:spcBef>
                <a:spcPts val="0"/>
              </a:spcBef>
              <a:spcAft>
                <a:spcPts val="0"/>
              </a:spcAft>
              <a:buSzPts val="1300"/>
              <a:buNone/>
              <a:defRPr sz="1700"/>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40"/>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3pPr>
            <a:lvl4pPr marL="1828800" marR="0" lvl="3"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4pPr>
            <a:lvl5pPr marL="2286000" marR="0" lvl="4"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193" name="Google Shape;193;p40"/>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94" name="Google Shape;194;p40"/>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3600"/>
              <a:buFont typeface="Lato"/>
              <a:buNone/>
              <a:defRPr sz="3600" b="1"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95" name="Google Shape;195;p40"/>
          <p:cNvPicPr preferRelativeResize="0"/>
          <p:nvPr/>
        </p:nvPicPr>
        <p:blipFill rotWithShape="1">
          <a:blip r:embed="rId6">
            <a:alphaModFix/>
          </a:blip>
          <a:srcRect l="109" t="7102" b="33564"/>
          <a:stretch/>
        </p:blipFill>
        <p:spPr>
          <a:xfrm>
            <a:off x="-8814" y="3710690"/>
            <a:ext cx="9153000" cy="1436400"/>
          </a:xfrm>
          <a:prstGeom prst="rect">
            <a:avLst/>
          </a:prstGeom>
          <a:noFill/>
          <a:ln>
            <a:noFill/>
          </a:ln>
        </p:spPr>
      </p:pic>
      <p:pic>
        <p:nvPicPr>
          <p:cNvPr id="196" name="Google Shape;196;p40"/>
          <p:cNvPicPr preferRelativeResize="0"/>
          <p:nvPr/>
        </p:nvPicPr>
        <p:blipFill>
          <a:blip r:embed="rId7">
            <a:alphaModFix/>
          </a:blip>
          <a:stretch>
            <a:fillRect/>
          </a:stretch>
        </p:blipFill>
        <p:spPr>
          <a:xfrm>
            <a:off x="8389125" y="4464418"/>
            <a:ext cx="594050" cy="5899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hyperlink" Target="https://dpi.wi.gov/wisedata/help/mini-tutorials/wdp-homepag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6.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17.png"/><Relationship Id="rId4" Type="http://schemas.openxmlformats.org/officeDocument/2006/relationships/hyperlink" Target="https://dpi.wi.gov/wisedata/help/mini-tutorials/wdp-validation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hyperlink" Target="https://dpi.wi.gov/wisedata/events/upcoming"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hyperlink" Target="https://dpi.wi.gov/wisedata/help/mini-tutorials/wdp-overview"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31.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3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docs.google.com/spreadsheets/d/10Wk6o20-HSw6qed7EK7nso0-eK9n1W9Ped9MRcM_4Mo/edit#gid=0"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hyperlink" Target="https://dpi.wi.gov/wisedata/schools/snapshot-prep"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hyperlink" Target="https://dpi.wi.gov/wisedata/schools/acknowledgment-text"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hyperlink" Target="https://dpi.wi.gov/accountability/report-cards"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https://dpi.wi.gov/wisedata/schools/snapshot-prep" TargetMode="Externa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hyperlink" Target="https://dpi.wi.gov/wisedata/help/mini-tutorials" TargetMode="External"/><Relationship Id="rId5" Type="http://schemas.openxmlformats.org/officeDocument/2006/relationships/hyperlink" Target="https://dpidynamicsprd.powerappsportals.com/articles-search-page/" TargetMode="External"/><Relationship Id="rId4" Type="http://schemas.openxmlformats.org/officeDocument/2006/relationships/hyperlink" Target="https://dpi.wi.gov/wisedata/schools/annual-tasks-checklist"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hyperlink" Target="https://dpi.wi.gov/wisedash/help/ticket"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hyperlink" Target="https://dpi.wi.gov/cst/data-collections/data-errata"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hyperlink" Target="https://dpi.wi.gov/wise/data-privacy"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mail.google.com/chat/u/0/?zx=4288z3h5xzhd#chat/space/AAAAMcFxWLo" TargetMode="External"/><Relationship Id="rId3" Type="http://schemas.openxmlformats.org/officeDocument/2006/relationships/notesSlide" Target="../notesSlides/notesSlide45.xml"/><Relationship Id="rId7" Type="http://schemas.openxmlformats.org/officeDocument/2006/relationships/hyperlink" Target="https://dpi.wi.gov/wise/data-elements" TargetMode="External"/><Relationship Id="rId2" Type="http://schemas.openxmlformats.org/officeDocument/2006/relationships/slideLayout" Target="../slideLayouts/slideLayout18.xml"/><Relationship Id="rId1" Type="http://schemas.openxmlformats.org/officeDocument/2006/relationships/tags" Target="../tags/tag54.xml"/><Relationship Id="rId6" Type="http://schemas.openxmlformats.org/officeDocument/2006/relationships/hyperlink" Target="https://dpi.wi.gov/wisedata/help" TargetMode="External"/><Relationship Id="rId5" Type="http://schemas.openxmlformats.org/officeDocument/2006/relationships/hyperlink" Target="https://dpi.wi.gov/wisedata/schools" TargetMode="External"/><Relationship Id="rId4" Type="http://schemas.openxmlformats.org/officeDocument/2006/relationships/hyperlink" Target="https://dpi.wi.gov/sites/default/files/imce/wise/WISEdata_flyer_3_WEB.pdf"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35.png"/><Relationship Id="rId4" Type="http://schemas.openxmlformats.org/officeDocument/2006/relationships/hyperlink" Target="https://dpi.wi.gov/wisedata/help/request"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8.xml"/><Relationship Id="rId1" Type="http://schemas.openxmlformats.org/officeDocument/2006/relationships/tags" Target="../tags/tag56.xml"/><Relationship Id="rId4" Type="http://schemas.openxmlformats.org/officeDocument/2006/relationships/hyperlink" Target="http://feedback.dpi.wi.gov"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8.xml"/><Relationship Id="rId1" Type="http://schemas.openxmlformats.org/officeDocument/2006/relationships/tags" Target="../tags/tag5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8.xml"/><Relationship Id="rId1" Type="http://schemas.openxmlformats.org/officeDocument/2006/relationships/tags" Target="../tags/tag5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6.png"/><Relationship Id="rId4" Type="http://schemas.microsoft.com/office/2018/10/relationships/comments" Target="../comments/modernComment_136_54E9167B.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hyperlink" Target="https://dpi.wi.gov/wisedata/schools/vendor-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title" idx="4294967295"/>
          </p:nvPr>
        </p:nvSpPr>
        <p:spPr>
          <a:xfrm>
            <a:off x="1320800" y="950913"/>
            <a:ext cx="6311900" cy="126206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333399"/>
              </a:buClr>
              <a:buSzPts val="4000"/>
              <a:buFont typeface="Arial"/>
              <a:buNone/>
              <a:tabLst/>
              <a:defRPr/>
            </a:pPr>
            <a:r>
              <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rPr>
              <a:t>Choice School WISEdata Snapshot Preparation</a:t>
            </a:r>
          </a:p>
          <a:p>
            <a:pPr marL="0" marR="0" lvl="0" indent="0" algn="ctr" defTabSz="914400" rtl="0" eaLnBrk="1" fontAlgn="auto" latinLnBrk="0" hangingPunct="1">
              <a:lnSpc>
                <a:spcPct val="100000"/>
              </a:lnSpc>
              <a:spcBef>
                <a:spcPts val="0"/>
              </a:spcBef>
              <a:spcAft>
                <a:spcPts val="0"/>
              </a:spcAft>
              <a:buClr>
                <a:srgbClr val="333399"/>
              </a:buClr>
              <a:buSzPts val="3600"/>
              <a:buFont typeface="Arial"/>
              <a:buNone/>
              <a:tabLst/>
              <a:defRPr/>
            </a:pPr>
            <a:endPar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pic>
        <p:nvPicPr>
          <p:cNvPr id="226" name="Google Shape;226;p4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784250" y="2213150"/>
            <a:ext cx="3385700" cy="1211725"/>
          </a:xfrm>
          <a:prstGeom prst="rect">
            <a:avLst/>
          </a:prstGeom>
          <a:noFill/>
          <a:ln>
            <a:noFill/>
          </a:ln>
        </p:spPr>
      </p:pic>
      <p:sp>
        <p:nvSpPr>
          <p:cNvPr id="227" name="Google Shape;227;p45"/>
          <p:cNvSpPr txBox="1"/>
          <p:nvPr/>
        </p:nvSpPr>
        <p:spPr>
          <a:xfrm>
            <a:off x="6386513" y="4705675"/>
            <a:ext cx="2472312"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Lato" panose="020F0502020204030203" pitchFamily="34" charset="0"/>
              </a:rPr>
              <a:t>Last update: </a:t>
            </a:r>
            <a:r>
              <a:rPr lang="en" b="1" dirty="0">
                <a:solidFill>
                  <a:srgbClr val="FFFFFF"/>
                </a:solidFill>
                <a:latin typeface="Lato" panose="020F0502020204030203" pitchFamily="34" charset="0"/>
              </a:rPr>
              <a:t>October</a:t>
            </a:r>
            <a:r>
              <a:rPr lang="en" b="1">
                <a:solidFill>
                  <a:srgbClr val="FFFFFF"/>
                </a:solidFill>
                <a:latin typeface="Lato" panose="020F0502020204030203" pitchFamily="34" charset="0"/>
              </a:rPr>
              <a:t> 2023</a:t>
            </a:r>
            <a:endParaRPr b="1">
              <a:solidFill>
                <a:srgbClr val="FFFFFF"/>
              </a:solidFill>
              <a:latin typeface="Lato" panose="020F0502020204030203" pitchFamily="34" charset="0"/>
            </a:endParaRPr>
          </a:p>
        </p:txBody>
      </p:sp>
      <p:sp>
        <p:nvSpPr>
          <p:cNvPr id="228" name="Google Shape;228;p45"/>
          <p:cNvSpPr txBox="1"/>
          <p:nvPr/>
        </p:nvSpPr>
        <p:spPr>
          <a:xfrm>
            <a:off x="5874328" y="3255818"/>
            <a:ext cx="2812474" cy="8119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tx1"/>
                </a:solidFill>
                <a:latin typeface="Lato" panose="020F0502020204030203" pitchFamily="34" charset="0"/>
              </a:rPr>
              <a:t>Carrie Boe</a:t>
            </a:r>
          </a:p>
          <a:p>
            <a:pPr marL="0" lvl="0" indent="0" algn="l" rtl="0">
              <a:spcBef>
                <a:spcPts val="0"/>
              </a:spcBef>
              <a:spcAft>
                <a:spcPts val="0"/>
              </a:spcAft>
              <a:buNone/>
            </a:pPr>
            <a:r>
              <a:rPr lang="en" b="1" dirty="0">
                <a:solidFill>
                  <a:schemeClr val="tx1"/>
                </a:solidFill>
                <a:latin typeface="Lato" panose="020F0502020204030203" pitchFamily="34" charset="0"/>
              </a:rPr>
              <a:t>DPI Customer Services Team</a:t>
            </a:r>
          </a:p>
          <a:p>
            <a:pPr marL="0" lvl="0" indent="0" algn="l" rtl="0">
              <a:spcBef>
                <a:spcPts val="0"/>
              </a:spcBef>
              <a:spcAft>
                <a:spcPts val="0"/>
              </a:spcAft>
              <a:buNone/>
            </a:pPr>
            <a:r>
              <a:rPr lang="en" b="1" dirty="0">
                <a:solidFill>
                  <a:schemeClr val="tx1"/>
                </a:solidFill>
                <a:latin typeface="Lato" panose="020F0502020204030203" pitchFamily="34" charset="0"/>
              </a:rPr>
              <a:t>Choice School WISEdata Liaison</a:t>
            </a:r>
            <a:endParaRPr b="1" dirty="0">
              <a:solidFill>
                <a:schemeClr val="tx1"/>
              </a:solidFill>
              <a:latin typeface="Lato" panose="020F0502020204030203"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Begin Submitting Data</a:t>
            </a:r>
          </a:p>
        </p:txBody>
      </p:sp>
      <p:sp>
        <p:nvSpPr>
          <p:cNvPr id="280" name="Google Shape;280;p53"/>
          <p:cNvSpPr txBox="1">
            <a:spLocks noGrp="1"/>
          </p:cNvSpPr>
          <p:nvPr>
            <p:ph type="body" idx="2"/>
          </p:nvPr>
        </p:nvSpPr>
        <p:spPr>
          <a:xfrm>
            <a:off x="453710" y="1081923"/>
            <a:ext cx="8243560" cy="2657901"/>
          </a:xfrm>
          <a:prstGeom prst="rect">
            <a:avLst/>
          </a:prstGeom>
          <a:solidFill>
            <a:srgbClr val="FFFFFF"/>
          </a:solidFill>
          <a:ln>
            <a:noFill/>
          </a:ln>
        </p:spPr>
        <p:txBody>
          <a:bodyPr spcFirstLastPara="1" wrap="square" lIns="91425" tIns="45700" rIns="91425" bIns="45700" anchor="t" anchorCtr="0">
            <a:noAutofit/>
          </a:bodyPr>
          <a:lstStyle/>
          <a:p>
            <a:pPr marL="164592" lvl="0" indent="-164592" algn="l" rtl="0">
              <a:lnSpc>
                <a:spcPct val="100000"/>
              </a:lnSpc>
              <a:spcBef>
                <a:spcPts val="0"/>
              </a:spcBef>
              <a:spcAft>
                <a:spcPts val="0"/>
              </a:spcAft>
              <a:buClr>
                <a:schemeClr val="dk1"/>
              </a:buClr>
              <a:buSzPts val="1800"/>
              <a:buFont typeface="Arial"/>
              <a:buChar char="●"/>
            </a:pPr>
            <a:r>
              <a:rPr lang="en" sz="1800"/>
              <a:t>Begin submitting data from your vendor tool (i.e., SIS) to WISEdata via Ed-Fi.</a:t>
            </a:r>
            <a:endParaRPr sz="1800"/>
          </a:p>
          <a:p>
            <a:pPr marL="0" lvl="0" indent="0" algn="l" rtl="0">
              <a:lnSpc>
                <a:spcPct val="100000"/>
              </a:lnSpc>
              <a:spcBef>
                <a:spcPts val="0"/>
              </a:spcBef>
              <a:spcAft>
                <a:spcPts val="0"/>
              </a:spcAft>
              <a:buNone/>
            </a:pPr>
            <a:endParaRPr sz="1800"/>
          </a:p>
          <a:p>
            <a:pPr marL="164592" lvl="0" indent="-164592" algn="l" rtl="0">
              <a:lnSpc>
                <a:spcPct val="100000"/>
              </a:lnSpc>
              <a:spcBef>
                <a:spcPts val="0"/>
              </a:spcBef>
              <a:spcAft>
                <a:spcPts val="0"/>
              </a:spcAft>
              <a:buClr>
                <a:schemeClr val="dk1"/>
              </a:buClr>
              <a:buSzPts val="1800"/>
              <a:buFont typeface="Arial"/>
              <a:buChar char="●"/>
            </a:pPr>
            <a:r>
              <a:rPr lang="en" sz="1800"/>
              <a:t>Make sure all needed data is entered into SIS.</a:t>
            </a:r>
            <a:endParaRPr sz="1800"/>
          </a:p>
          <a:p>
            <a:pPr marL="342789" lvl="1" indent="-126889" algn="l" rtl="0">
              <a:lnSpc>
                <a:spcPct val="100000"/>
              </a:lnSpc>
              <a:spcBef>
                <a:spcPts val="375"/>
              </a:spcBef>
              <a:spcAft>
                <a:spcPts val="0"/>
              </a:spcAft>
              <a:buSzPts val="1800"/>
              <a:buChar char="○"/>
            </a:pPr>
            <a:r>
              <a:rPr lang="en" sz="1800" b="1"/>
              <a:t> Keep non-reporting software products synced.</a:t>
            </a:r>
            <a:endParaRPr sz="1800" b="1"/>
          </a:p>
          <a:p>
            <a:pPr marL="0" lvl="0" indent="0" algn="l" rtl="0">
              <a:lnSpc>
                <a:spcPct val="100000"/>
              </a:lnSpc>
              <a:spcBef>
                <a:spcPts val="0"/>
              </a:spcBef>
              <a:spcAft>
                <a:spcPts val="0"/>
              </a:spcAft>
              <a:buNone/>
            </a:pPr>
            <a:endParaRPr sz="1800"/>
          </a:p>
          <a:p>
            <a:pPr marL="164592" lvl="0" indent="-164592" algn="l" rtl="0">
              <a:lnSpc>
                <a:spcPct val="100000"/>
              </a:lnSpc>
              <a:spcBef>
                <a:spcPts val="0"/>
              </a:spcBef>
              <a:spcAft>
                <a:spcPts val="0"/>
              </a:spcAft>
              <a:buClr>
                <a:schemeClr val="dk1"/>
              </a:buClr>
              <a:buSzPts val="1800"/>
              <a:buFont typeface="Arial"/>
              <a:buChar char="●"/>
            </a:pPr>
            <a:r>
              <a:rPr lang="en" sz="1800"/>
              <a:t>Resolve validation messages, errors,  or alerts located in your SIS vendor tool.</a:t>
            </a:r>
            <a:endParaRPr sz="1800"/>
          </a:p>
          <a:p>
            <a:pPr marL="164592" lvl="0" indent="0" algn="l" rtl="0">
              <a:lnSpc>
                <a:spcPct val="100000"/>
              </a:lnSpc>
              <a:spcBef>
                <a:spcPts val="0"/>
              </a:spcBef>
              <a:spcAft>
                <a:spcPts val="0"/>
              </a:spcAft>
              <a:buNone/>
            </a:pPr>
            <a:endParaRPr sz="1800"/>
          </a:p>
          <a:p>
            <a:pPr marL="164592" lvl="0" indent="-164592" algn="l" rtl="0">
              <a:lnSpc>
                <a:spcPct val="100000"/>
              </a:lnSpc>
              <a:spcBef>
                <a:spcPts val="0"/>
              </a:spcBef>
              <a:spcAft>
                <a:spcPts val="0"/>
              </a:spcAft>
              <a:buClr>
                <a:schemeClr val="dk1"/>
              </a:buClr>
              <a:buSzPts val="1800"/>
              <a:buFont typeface="Arial"/>
              <a:buChar char="●"/>
            </a:pPr>
            <a:r>
              <a:rPr lang="en" sz="1800"/>
              <a:t>Points to remember:</a:t>
            </a:r>
            <a:endParaRPr sz="1800"/>
          </a:p>
          <a:p>
            <a:pPr marL="342789" lvl="1" indent="-126889" algn="l" rtl="0">
              <a:lnSpc>
                <a:spcPct val="100000"/>
              </a:lnSpc>
              <a:spcBef>
                <a:spcPts val="375"/>
              </a:spcBef>
              <a:spcAft>
                <a:spcPts val="0"/>
              </a:spcAft>
              <a:buSzPts val="1800"/>
              <a:buChar char="○"/>
            </a:pPr>
            <a:r>
              <a:rPr lang="en" sz="1800" b="1"/>
              <a:t> Missing data cannot be validated. </a:t>
            </a:r>
            <a:endParaRPr sz="1800" b="1"/>
          </a:p>
          <a:p>
            <a:pPr marL="0" lvl="0" indent="0" algn="l" rtl="0">
              <a:lnSpc>
                <a:spcPct val="100000"/>
              </a:lnSpc>
              <a:spcBef>
                <a:spcPts val="0"/>
              </a:spcBef>
              <a:spcAft>
                <a:spcPts val="0"/>
              </a:spcAft>
              <a:buNone/>
            </a:pPr>
            <a:endParaRPr sz="18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Review and Resolve L1s</a:t>
            </a:r>
          </a:p>
        </p:txBody>
      </p:sp>
      <p:sp>
        <p:nvSpPr>
          <p:cNvPr id="286" name="Google Shape;286;p54"/>
          <p:cNvSpPr txBox="1">
            <a:spLocks noGrp="1"/>
          </p:cNvSpPr>
          <p:nvPr>
            <p:ph type="body" idx="2"/>
          </p:nvPr>
        </p:nvSpPr>
        <p:spPr>
          <a:xfrm>
            <a:off x="460690" y="1081923"/>
            <a:ext cx="8229600" cy="3155029"/>
          </a:xfrm>
          <a:prstGeom prst="rect">
            <a:avLst/>
          </a:prstGeom>
          <a:solidFill>
            <a:srgbClr val="FFFFFF"/>
          </a:solidFill>
          <a:ln>
            <a:noFill/>
          </a:ln>
        </p:spPr>
        <p:txBody>
          <a:bodyPr spcFirstLastPara="1" wrap="square" lIns="91425" tIns="45700" rIns="91425" bIns="45700" anchor="t" anchorCtr="0">
            <a:noAutofit/>
          </a:bodyPr>
          <a:lstStyle/>
          <a:p>
            <a:pPr marL="164592" marR="0" lvl="0" indent="-164592" algn="l" rtl="0">
              <a:lnSpc>
                <a:spcPct val="100000"/>
              </a:lnSpc>
              <a:spcBef>
                <a:spcPts val="0"/>
              </a:spcBef>
              <a:spcAft>
                <a:spcPts val="0"/>
              </a:spcAft>
              <a:buClr>
                <a:schemeClr val="dk1"/>
              </a:buClr>
              <a:buSzPts val="1800"/>
              <a:buFont typeface="Arial"/>
              <a:buChar char="•"/>
            </a:pPr>
            <a:r>
              <a:rPr lang="en"/>
              <a:t>Review WISEdata Ed-Fi API Level 1 (L1) errors using your vendor report, vendor error logs, or the WISEdata Portal Home Page.  These errors prevent the data from getting to DPI.  If these errors aren’t cleared, you will need to request assistance from your vendor. </a:t>
            </a:r>
          </a:p>
          <a:p>
            <a:pPr marL="621792" lvl="1" indent="-164592">
              <a:lnSpc>
                <a:spcPct val="100000"/>
              </a:lnSpc>
              <a:spcBef>
                <a:spcPts val="0"/>
              </a:spcBef>
              <a:buSzPts val="1800"/>
              <a:buFont typeface="Arial"/>
              <a:buChar char="•"/>
            </a:pPr>
            <a:r>
              <a:rPr lang="en"/>
              <a:t>You can find more information about using the WISEdata Portal Home Page features in this </a:t>
            </a:r>
            <a:r>
              <a:rPr lang="en" u="sng">
                <a:solidFill>
                  <a:schemeClr val="hlink"/>
                </a:solidFill>
                <a:hlinkClick r:id="rId4"/>
              </a:rPr>
              <a:t>mini tutorial</a:t>
            </a:r>
            <a:r>
              <a:rPr lang="en"/>
              <a:t>.</a:t>
            </a:r>
            <a:endParaRPr/>
          </a:p>
          <a:p>
            <a:pPr marL="0" marR="0" lvl="0" indent="0" algn="l" rtl="0">
              <a:lnSpc>
                <a:spcPct val="100000"/>
              </a:lnSpc>
              <a:spcBef>
                <a:spcPts val="0"/>
              </a:spcBef>
              <a:spcAft>
                <a:spcPts val="0"/>
              </a:spcAft>
              <a:buNone/>
            </a:pPr>
            <a:endParaRPr/>
          </a:p>
          <a:p>
            <a:pPr marL="164592" marR="0" lvl="0" indent="-164592" algn="l" rtl="0">
              <a:lnSpc>
                <a:spcPct val="100000"/>
              </a:lnSpc>
              <a:spcBef>
                <a:spcPts val="0"/>
              </a:spcBef>
              <a:spcAft>
                <a:spcPts val="0"/>
              </a:spcAft>
              <a:buClr>
                <a:schemeClr val="dk1"/>
              </a:buClr>
              <a:buSzPts val="1800"/>
              <a:buFont typeface="Arial"/>
              <a:buChar char="•"/>
            </a:pPr>
            <a:r>
              <a:rPr lang="en"/>
              <a:t>Resolve the WISEdata Ed-Fi API L1 errors in your vendor system and re-submit the data to the WISEdata Ed-Fi API.  Repeat as needed.  </a:t>
            </a:r>
          </a:p>
          <a:p>
            <a:pPr marL="164592" marR="0" lvl="0" indent="-164592" algn="l" rtl="0">
              <a:lnSpc>
                <a:spcPct val="100000"/>
              </a:lnSpc>
              <a:spcBef>
                <a:spcPts val="0"/>
              </a:spcBef>
              <a:spcAft>
                <a:spcPts val="0"/>
              </a:spcAft>
              <a:buClr>
                <a:schemeClr val="dk1"/>
              </a:buClr>
              <a:buSzPts val="1800"/>
              <a:buFont typeface="Arial"/>
              <a:buChar char="•"/>
            </a:pPr>
            <a:endParaRPr lang="en"/>
          </a:p>
          <a:p>
            <a:pPr marL="164592" marR="0" lvl="0" indent="-164592" algn="l" rtl="0">
              <a:lnSpc>
                <a:spcPct val="100000"/>
              </a:lnSpc>
              <a:spcBef>
                <a:spcPts val="0"/>
              </a:spcBef>
              <a:spcAft>
                <a:spcPts val="0"/>
              </a:spcAft>
              <a:buClr>
                <a:schemeClr val="dk1"/>
              </a:buClr>
              <a:buSzPts val="1800"/>
              <a:buFont typeface="Arial"/>
              <a:buChar char="•"/>
            </a:pPr>
            <a:r>
              <a:rPr lang="en"/>
              <a:t>Correct ALL data with errors in your vendor system.</a:t>
            </a:r>
            <a:endParaRPr/>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0"/>
        <p:cNvGrpSpPr/>
        <p:nvPr/>
      </p:nvGrpSpPr>
      <p:grpSpPr>
        <a:xfrm>
          <a:off x="0" y="0"/>
          <a:ext cx="0" cy="0"/>
          <a:chOff x="0" y="0"/>
          <a:chExt cx="0" cy="0"/>
        </a:xfrm>
      </p:grpSpPr>
      <p:sp>
        <p:nvSpPr>
          <p:cNvPr id="291" name="Google Shape;291;p5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WISEdata Portal - Data Pipeline Status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 </a:t>
            </a:r>
          </a:p>
        </p:txBody>
      </p:sp>
      <p:pic>
        <p:nvPicPr>
          <p:cNvPr id="2" name="Picture 1" descr="Screenshot of the &quot;data pipeline&quot; graphic in WISEdata Portal. The graphic shows three horizontal bars (2021-22, 2022-23, and 2023-24). Each bar has various sections in red (critical and non critical errors), yellow (unacknowledged warnings) and green (acknowledged warnings).">
            <a:extLst>
              <a:ext uri="{FF2B5EF4-FFF2-40B4-BE49-F238E27FC236}">
                <a16:creationId xmlns:a16="http://schemas.microsoft.com/office/drawing/2014/main" id="{1A02E9A0-273B-6A9A-F1B5-010E77203298}"/>
              </a:ext>
            </a:extLst>
          </p:cNvPr>
          <p:cNvPicPr>
            <a:picLocks noChangeAspect="1"/>
          </p:cNvPicPr>
          <p:nvPr/>
        </p:nvPicPr>
        <p:blipFill>
          <a:blip r:embed="rId4"/>
          <a:stretch>
            <a:fillRect/>
          </a:stretch>
        </p:blipFill>
        <p:spPr>
          <a:xfrm>
            <a:off x="68140" y="1224872"/>
            <a:ext cx="9007720" cy="1061877"/>
          </a:xfrm>
          <a:prstGeom prst="rect">
            <a:avLst/>
          </a:prstGeom>
          <a:ln w="3175">
            <a:solidFill>
              <a:schemeClr val="bg1">
                <a:lumMod val="50000"/>
              </a:schemeClr>
            </a:solid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5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WISEdata Portal - Data Pipeline Status</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 (</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2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 </a:t>
            </a:r>
          </a:p>
        </p:txBody>
      </p:sp>
      <p:sp>
        <p:nvSpPr>
          <p:cNvPr id="298" name="Google Shape;298;p56"/>
          <p:cNvSpPr txBox="1"/>
          <p:nvPr/>
        </p:nvSpPr>
        <p:spPr>
          <a:xfrm>
            <a:off x="498350" y="1094250"/>
            <a:ext cx="308305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Lato"/>
                <a:ea typeface="Lato"/>
                <a:cs typeface="Lato"/>
                <a:sym typeface="Lato"/>
              </a:rPr>
              <a:t>Current School Year Transactions:</a:t>
            </a:r>
            <a:endParaRPr sz="180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a:latin typeface="Lato"/>
                <a:ea typeface="Lato"/>
                <a:cs typeface="Lato"/>
                <a:sym typeface="Lato"/>
              </a:rPr>
              <a:t>“</a:t>
            </a:r>
            <a:r>
              <a:rPr lang="en" sz="1800">
                <a:solidFill>
                  <a:srgbClr val="0066CC"/>
                </a:solidFill>
                <a:latin typeface="Lato"/>
                <a:ea typeface="Lato"/>
                <a:cs typeface="Lato"/>
                <a:sym typeface="Lato"/>
              </a:rPr>
              <a:t>i</a:t>
            </a:r>
            <a:r>
              <a:rPr lang="en" sz="1800">
                <a:latin typeface="Lato"/>
                <a:ea typeface="Lato"/>
                <a:cs typeface="Lato"/>
                <a:sym typeface="Lato"/>
              </a:rPr>
              <a:t>” = none in past 24 hours</a:t>
            </a:r>
            <a:endParaRPr sz="180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a:solidFill>
                  <a:srgbClr val="009939"/>
                </a:solidFill>
                <a:latin typeface="Lato"/>
                <a:ea typeface="Lato"/>
                <a:cs typeface="Lato"/>
                <a:sym typeface="Lato"/>
              </a:rPr>
              <a:t>Green</a:t>
            </a:r>
            <a:r>
              <a:rPr lang="en" sz="1800">
                <a:latin typeface="Lato"/>
                <a:ea typeface="Lato"/>
                <a:cs typeface="Lato"/>
                <a:sym typeface="Lato"/>
              </a:rPr>
              <a:t> = within past 24 hours and successful</a:t>
            </a:r>
            <a:endParaRPr sz="1800">
              <a:latin typeface="Lato"/>
              <a:ea typeface="Lato"/>
              <a:cs typeface="Lato"/>
              <a:sym typeface="Lato"/>
            </a:endParaRPr>
          </a:p>
          <a:p>
            <a:pPr marL="457200" lvl="0" indent="-317500" algn="l" rtl="0">
              <a:spcBef>
                <a:spcPts val="0"/>
              </a:spcBef>
              <a:spcAft>
                <a:spcPts val="0"/>
              </a:spcAft>
              <a:buSzPts val="1400"/>
              <a:buFont typeface="Arial" panose="020B0604020202020204" pitchFamily="34" charset="0"/>
              <a:buChar char="•"/>
            </a:pPr>
            <a:r>
              <a:rPr lang="en" sz="1800">
                <a:solidFill>
                  <a:srgbClr val="A00B0B"/>
                </a:solidFill>
                <a:latin typeface="Lato"/>
                <a:ea typeface="Lato"/>
                <a:cs typeface="Lato"/>
                <a:sym typeface="Lato"/>
              </a:rPr>
              <a:t>Red</a:t>
            </a:r>
            <a:r>
              <a:rPr lang="en" sz="1800">
                <a:latin typeface="Lato"/>
                <a:ea typeface="Lato"/>
                <a:cs typeface="Lato"/>
                <a:sym typeface="Lato"/>
              </a:rPr>
              <a:t> = within past 24 hours with some errors</a:t>
            </a:r>
            <a:endParaRPr sz="1800">
              <a:latin typeface="Lato"/>
              <a:ea typeface="Lato"/>
              <a:cs typeface="Lato"/>
              <a:sym typeface="Lato"/>
            </a:endParaRPr>
          </a:p>
        </p:txBody>
      </p:sp>
      <p:pic>
        <p:nvPicPr>
          <p:cNvPr id="2" name="Picture 1" descr="A screenshot of another section of the WISEdata Pipeline Status: Vendor to WISEdata Communications Status. ">
            <a:extLst>
              <a:ext uri="{FF2B5EF4-FFF2-40B4-BE49-F238E27FC236}">
                <a16:creationId xmlns:a16="http://schemas.microsoft.com/office/drawing/2014/main" id="{3FE9969A-3BE1-8912-5428-8883FAFFAC73}"/>
              </a:ext>
            </a:extLst>
          </p:cNvPr>
          <p:cNvPicPr>
            <a:picLocks noChangeAspect="1"/>
          </p:cNvPicPr>
          <p:nvPr/>
        </p:nvPicPr>
        <p:blipFill>
          <a:blip r:embed="rId4"/>
          <a:stretch>
            <a:fillRect/>
          </a:stretch>
        </p:blipFill>
        <p:spPr>
          <a:xfrm>
            <a:off x="3581400" y="968396"/>
            <a:ext cx="4838698" cy="3748899"/>
          </a:xfrm>
          <a:prstGeom prst="rect">
            <a:avLst/>
          </a:prstGeom>
          <a:ln w="3175">
            <a:solidFill>
              <a:schemeClr val="bg1">
                <a:lumMod val="50000"/>
              </a:schemeClr>
            </a:solid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WISEdata Portal - API Error Drill Down</a:t>
            </a:r>
          </a:p>
        </p:txBody>
      </p:sp>
      <p:pic>
        <p:nvPicPr>
          <p:cNvPr id="3" name="Picture 2" descr="A screenshot of the API Error Drilldown section of the WISEdata Portal Data Pipeline Status screen. This table displays the name of the data collection, an error count of that data, a success count of that data and a date/time stamp of the last transaction between the DD tool and WDP.">
            <a:extLst>
              <a:ext uri="{FF2B5EF4-FFF2-40B4-BE49-F238E27FC236}">
                <a16:creationId xmlns:a16="http://schemas.microsoft.com/office/drawing/2014/main" id="{E308D26A-ED03-F371-542A-2006A01A19FF}"/>
              </a:ext>
            </a:extLst>
          </p:cNvPr>
          <p:cNvPicPr>
            <a:picLocks noChangeAspect="1"/>
          </p:cNvPicPr>
          <p:nvPr/>
        </p:nvPicPr>
        <p:blipFill>
          <a:blip r:embed="rId4"/>
          <a:stretch>
            <a:fillRect/>
          </a:stretch>
        </p:blipFill>
        <p:spPr>
          <a:xfrm>
            <a:off x="104775" y="1193168"/>
            <a:ext cx="8934449" cy="1003894"/>
          </a:xfrm>
          <a:prstGeom prst="rect">
            <a:avLst/>
          </a:prstGeom>
          <a:ln w="3175">
            <a:solidFill>
              <a:schemeClr val="tx1"/>
            </a:solid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sp>
        <p:nvSpPr>
          <p:cNvPr id="310" name="Google Shape;310;p5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WISEdata Portal - Data Pipeline Status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3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 </a:t>
            </a:r>
          </a:p>
        </p:txBody>
      </p:sp>
      <p:sp>
        <p:nvSpPr>
          <p:cNvPr id="312" name="Google Shape;312;p58"/>
          <p:cNvSpPr txBox="1"/>
          <p:nvPr/>
        </p:nvSpPr>
        <p:spPr>
          <a:xfrm>
            <a:off x="355988" y="1051618"/>
            <a:ext cx="1594088" cy="26776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Lato"/>
                <a:ea typeface="Lato"/>
                <a:cs typeface="Lato"/>
                <a:sym typeface="Lato"/>
              </a:rPr>
              <a:t>Current School Year Data:</a:t>
            </a:r>
          </a:p>
          <a:p>
            <a:pPr marL="285750" lvl="0" indent="-285750" algn="l" rtl="0">
              <a:spcBef>
                <a:spcPts val="0"/>
              </a:spcBef>
              <a:spcAft>
                <a:spcPts val="0"/>
              </a:spcAft>
              <a:buSzPts val="1400"/>
              <a:buFont typeface="Arial" panose="020B0604020202020204" pitchFamily="34" charset="0"/>
              <a:buChar char="•"/>
            </a:pPr>
            <a:r>
              <a:rPr lang="en" sz="1800">
                <a:solidFill>
                  <a:srgbClr val="009939"/>
                </a:solidFill>
                <a:latin typeface="Lato"/>
                <a:ea typeface="Lato"/>
                <a:cs typeface="Lato"/>
                <a:sym typeface="Lato"/>
              </a:rPr>
              <a:t>Green:</a:t>
            </a:r>
            <a:r>
              <a:rPr lang="en" sz="1800">
                <a:latin typeface="Lato"/>
                <a:ea typeface="Lato"/>
                <a:cs typeface="Lato"/>
                <a:sym typeface="Lato"/>
              </a:rPr>
              <a:t> </a:t>
            </a:r>
          </a:p>
          <a:p>
            <a:pPr lvl="0" algn="l" rtl="0">
              <a:spcBef>
                <a:spcPts val="0"/>
              </a:spcBef>
              <a:spcAft>
                <a:spcPts val="0"/>
              </a:spcAft>
              <a:buSzPts val="1400"/>
            </a:pPr>
            <a:r>
              <a:rPr lang="en" sz="1800">
                <a:latin typeface="Lato"/>
                <a:ea typeface="Lato"/>
                <a:cs typeface="Lato"/>
                <a:sym typeface="Lato"/>
              </a:rPr>
              <a:t>data&lt;= 2 days old</a:t>
            </a:r>
          </a:p>
          <a:p>
            <a:pPr marL="285750" lvl="0" indent="-285750" algn="l" rtl="0">
              <a:spcBef>
                <a:spcPts val="0"/>
              </a:spcBef>
              <a:spcAft>
                <a:spcPts val="0"/>
              </a:spcAft>
              <a:buSzPts val="1400"/>
              <a:buFont typeface="Arial" panose="020B0604020202020204" pitchFamily="34" charset="0"/>
              <a:buChar char="•"/>
            </a:pPr>
            <a:r>
              <a:rPr lang="en" sz="1800">
                <a:solidFill>
                  <a:srgbClr val="A00B0B"/>
                </a:solidFill>
                <a:latin typeface="Lato"/>
                <a:ea typeface="Lato"/>
                <a:cs typeface="Lato"/>
                <a:sym typeface="Lato"/>
              </a:rPr>
              <a:t>Red:</a:t>
            </a:r>
          </a:p>
          <a:p>
            <a:pPr lvl="0" algn="l" rtl="0">
              <a:spcBef>
                <a:spcPts val="0"/>
              </a:spcBef>
              <a:spcAft>
                <a:spcPts val="0"/>
              </a:spcAft>
              <a:buSzPts val="1400"/>
            </a:pPr>
            <a:r>
              <a:rPr lang="en" sz="1800">
                <a:latin typeface="Lato"/>
                <a:ea typeface="Lato"/>
                <a:cs typeface="Lato"/>
                <a:sym typeface="Lato"/>
              </a:rPr>
              <a:t>data&gt; 5 days old</a:t>
            </a:r>
            <a:endParaRPr sz="1800">
              <a:latin typeface="Lato"/>
              <a:ea typeface="Lato"/>
              <a:cs typeface="Lato"/>
              <a:sym typeface="Lato"/>
            </a:endParaRPr>
          </a:p>
        </p:txBody>
      </p:sp>
      <p:pic>
        <p:nvPicPr>
          <p:cNvPr id="2" name="Picture 1" descr="A screenshot the Data Pipeline Status WISEdata API section. A table displays the current school year and the past two prior years in horizontal rows. Each row has a tile for various data sets: enrollment, program, Discipline, Roster and Parent. Each time is marked with either a green checkmark icon, or a red, 'x' icon. ">
            <a:extLst>
              <a:ext uri="{FF2B5EF4-FFF2-40B4-BE49-F238E27FC236}">
                <a16:creationId xmlns:a16="http://schemas.microsoft.com/office/drawing/2014/main" id="{C66FC274-EA51-66D3-3E34-97D85DE8DAC2}"/>
              </a:ext>
            </a:extLst>
          </p:cNvPr>
          <p:cNvPicPr>
            <a:picLocks noChangeAspect="1"/>
          </p:cNvPicPr>
          <p:nvPr/>
        </p:nvPicPr>
        <p:blipFill>
          <a:blip r:embed="rId4"/>
          <a:stretch>
            <a:fillRect/>
          </a:stretch>
        </p:blipFill>
        <p:spPr>
          <a:xfrm>
            <a:off x="1950076" y="1051618"/>
            <a:ext cx="6780333" cy="3274252"/>
          </a:xfrm>
          <a:prstGeom prst="rect">
            <a:avLst/>
          </a:prstGeom>
          <a:ln w="3175">
            <a:solidFill>
              <a:schemeClr val="tx1"/>
            </a:solid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9" descr="A screenshot of the WISEdata Portal (WDP) Data Quality screen. This screen allows LEAs to select filters by school year, school type and school name to get a result of the percentage of students within those filters who have an active error or warning associated with them. The example shows a very high number of 94.6% of students being associated with some kind of validation. "/>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WISEdata Portal - Data Quality</a:t>
            </a:r>
          </a:p>
        </p:txBody>
      </p:sp>
      <p:pic>
        <p:nvPicPr>
          <p:cNvPr id="2" name="Picture 1" descr="A screenshot of WISEdata Portal, Validation message Summary screen.">
            <a:extLst>
              <a:ext uri="{FF2B5EF4-FFF2-40B4-BE49-F238E27FC236}">
                <a16:creationId xmlns:a16="http://schemas.microsoft.com/office/drawing/2014/main" id="{B5184D54-5829-593E-5C79-81C14BF4776A}"/>
              </a:ext>
            </a:extLst>
          </p:cNvPr>
          <p:cNvPicPr>
            <a:picLocks noChangeAspect="1"/>
          </p:cNvPicPr>
          <p:nvPr/>
        </p:nvPicPr>
        <p:blipFill>
          <a:blip r:embed="rId4"/>
          <a:stretch>
            <a:fillRect/>
          </a:stretch>
        </p:blipFill>
        <p:spPr>
          <a:xfrm>
            <a:off x="104775" y="1214914"/>
            <a:ext cx="8934449" cy="2545541"/>
          </a:xfrm>
          <a:prstGeom prst="rect">
            <a:avLst/>
          </a:prstGeom>
          <a:ln w="3175">
            <a:solidFill>
              <a:schemeClr val="tx1"/>
            </a:solid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3600" b="1" i="0" u="none" strike="noStrike" kern="0" cap="none" spc="0" normalizeH="0" baseline="0" noProof="0">
                <a:ln>
                  <a:noFill/>
                </a:ln>
                <a:solidFill>
                  <a:schemeClr val="lt1"/>
                </a:solidFill>
                <a:effectLst/>
                <a:uLnTx/>
                <a:uFillTx/>
                <a:latin typeface="Lato Black" panose="020F0A02020204030203" pitchFamily="34" charset="0"/>
                <a:sym typeface="Lato"/>
              </a:rPr>
              <a:t>Step 1: WISEdata Portal - </a:t>
            </a: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3600" b="1" i="0" u="none" strike="noStrike" kern="0" cap="none" spc="0" normalizeH="0" baseline="0" noProof="0">
                <a:ln>
                  <a:noFill/>
                </a:ln>
                <a:solidFill>
                  <a:schemeClr val="lt1"/>
                </a:solidFill>
                <a:effectLst/>
                <a:uLnTx/>
                <a:uFillTx/>
                <a:latin typeface="Lato Black" panose="020F0A02020204030203" pitchFamily="34" charset="0"/>
                <a:sym typeface="Lato"/>
              </a:rPr>
              <a:t>Data Quality Indicators</a:t>
            </a:r>
          </a:p>
        </p:txBody>
      </p:sp>
      <p:sp>
        <p:nvSpPr>
          <p:cNvPr id="2" name="Google Shape;324;p60">
            <a:extLst>
              <a:ext uri="{FF2B5EF4-FFF2-40B4-BE49-F238E27FC236}">
                <a16:creationId xmlns:a16="http://schemas.microsoft.com/office/drawing/2014/main" id="{6830C1F5-5F33-5CD3-308D-EE83DF034B46}"/>
              </a:ext>
            </a:extLst>
          </p:cNvPr>
          <p:cNvSpPr txBox="1"/>
          <p:nvPr/>
        </p:nvSpPr>
        <p:spPr>
          <a:xfrm>
            <a:off x="393025" y="986136"/>
            <a:ext cx="1826100" cy="3411360"/>
          </a:xfrm>
          <a:prstGeom prst="rect">
            <a:avLst/>
          </a:prstGeom>
          <a:solidFill>
            <a:schemeClr val="bg1"/>
          </a:solidFill>
          <a:ln>
            <a:noFill/>
          </a:ln>
        </p:spPr>
        <p:txBody>
          <a:bodyPr spcFirstLastPara="1" wrap="square" lIns="91425" tIns="91425" rIns="91425" bIns="91425" anchor="t" anchorCtr="0">
            <a:noAutofit/>
          </a:bodyPr>
          <a:lstStyle/>
          <a:p>
            <a:pPr lvl="0" algn="l" rtl="0">
              <a:spcBef>
                <a:spcPts val="0"/>
              </a:spcBef>
              <a:spcAft>
                <a:spcPts val="0"/>
              </a:spcAft>
              <a:buSzPts val="1400"/>
            </a:pPr>
            <a:r>
              <a:rPr lang="en-US" sz="1800" b="1">
                <a:latin typeface="Lato" panose="020F0502020204030203" pitchFamily="34" charset="0"/>
              </a:rPr>
              <a:t>Click the information icon next to the Data Quality Indicator to get in-line help about the graphs. This help is specific to each Collection that is selected. </a:t>
            </a:r>
            <a:endParaRPr sz="1800" b="1">
              <a:latin typeface="Lato" panose="020F0502020204030203" pitchFamily="34" charset="0"/>
            </a:endParaRPr>
          </a:p>
          <a:p>
            <a:pPr marL="457200" lvl="0" indent="0" algn="l" rtl="0">
              <a:spcBef>
                <a:spcPts val="0"/>
              </a:spcBef>
              <a:spcAft>
                <a:spcPts val="0"/>
              </a:spcAft>
              <a:buNone/>
            </a:pPr>
            <a:endParaRPr b="1"/>
          </a:p>
        </p:txBody>
      </p:sp>
      <p:pic>
        <p:nvPicPr>
          <p:cNvPr id="327" name="Google Shape;327;p60" descr="A screenshot of the WISEdata Portal Data Quality Indicators. Two bar graph sets are on display: Current year enrollments, and enrollment count dates. These 'DQI's' can be filtered using the drop-down menus and the radio-button options on screen."/>
          <p:cNvPicPr preferRelativeResize="0"/>
          <p:nvPr/>
        </p:nvPicPr>
        <p:blipFill>
          <a:blip r:embed="rId4">
            <a:alphaModFix/>
          </a:blip>
          <a:stretch>
            <a:fillRect/>
          </a:stretch>
        </p:blipFill>
        <p:spPr>
          <a:xfrm>
            <a:off x="2219125" y="1075100"/>
            <a:ext cx="6483616" cy="2623500"/>
          </a:xfrm>
          <a:prstGeom prst="rect">
            <a:avLst/>
          </a:prstGeom>
          <a:noFill/>
          <a:ln w="3175">
            <a:solidFill>
              <a:schemeClr val="tx1"/>
            </a:solidFill>
          </a:ln>
        </p:spPr>
      </p:pic>
      <p:sp>
        <p:nvSpPr>
          <p:cNvPr id="324" name="Google Shape;324;p60"/>
          <p:cNvSpPr txBox="1"/>
          <p:nvPr/>
        </p:nvSpPr>
        <p:spPr>
          <a:xfrm>
            <a:off x="4332846" y="3698600"/>
            <a:ext cx="4369895" cy="1165800"/>
          </a:xfrm>
          <a:prstGeom prst="rect">
            <a:avLst/>
          </a:prstGeom>
          <a:noFill/>
          <a:ln>
            <a:noFill/>
          </a:ln>
        </p:spPr>
        <p:txBody>
          <a:bodyPr spcFirstLastPara="1" wrap="square" lIns="91425" tIns="91425" rIns="91425" bIns="91425" anchor="t" anchorCtr="0">
            <a:noAutofit/>
          </a:bodyPr>
          <a:lstStyle/>
          <a:p>
            <a:pPr marL="425450" lvl="0" indent="-285750" algn="r" rtl="0">
              <a:spcBef>
                <a:spcPts val="0"/>
              </a:spcBef>
              <a:spcAft>
                <a:spcPts val="0"/>
              </a:spcAft>
              <a:buSzPts val="1400"/>
              <a:buFont typeface="Arial" panose="020B0604020202020204" pitchFamily="34" charset="0"/>
              <a:buChar char="•"/>
            </a:pPr>
            <a:r>
              <a:rPr lang="en" sz="1800" b="1">
                <a:latin typeface="Lato" panose="020F0502020204030203" pitchFamily="34" charset="0"/>
              </a:rPr>
              <a:t>Enrollment Current vs. Count Date</a:t>
            </a:r>
            <a:endParaRPr sz="1800" b="1">
              <a:latin typeface="Lato" panose="020F0502020204030203" pitchFamily="34" charset="0"/>
            </a:endParaRPr>
          </a:p>
          <a:p>
            <a:pPr marL="425450" lvl="0" indent="-285750" algn="r" rtl="0">
              <a:spcBef>
                <a:spcPts val="0"/>
              </a:spcBef>
              <a:spcAft>
                <a:spcPts val="0"/>
              </a:spcAft>
              <a:buSzPts val="1400"/>
              <a:buFont typeface="Arial" panose="020B0604020202020204" pitchFamily="34" charset="0"/>
              <a:buChar char="•"/>
            </a:pPr>
            <a:r>
              <a:rPr lang="en" sz="1800" b="1">
                <a:latin typeface="Lato" panose="020F0502020204030203" pitchFamily="34" charset="0"/>
              </a:rPr>
              <a:t>Attendance, Discipline</a:t>
            </a:r>
            <a:endParaRPr sz="1800" b="1">
              <a:latin typeface="Lato" panose="020F0502020204030203" pitchFamily="34" charset="0"/>
            </a:endParaRPr>
          </a:p>
          <a:p>
            <a:pPr marL="457200" lvl="0" indent="0" algn="r" rtl="0">
              <a:spcBef>
                <a:spcPts val="0"/>
              </a:spcBef>
              <a:spcAft>
                <a:spcPts val="0"/>
              </a:spcAft>
              <a:buNone/>
            </a:pPr>
            <a:endParaRPr b="1"/>
          </a:p>
        </p:txBody>
      </p:sp>
      <p:pic>
        <p:nvPicPr>
          <p:cNvPr id="326" name="Google Shape;326;p6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453697" y="1149480"/>
            <a:ext cx="200025" cy="238125"/>
          </a:xfrm>
          <a:prstGeom prst="rect">
            <a:avLst/>
          </a:prstGeom>
          <a:noFill/>
          <a:ln>
            <a:no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Imports and Validations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333" name="Google Shape;333;p61"/>
          <p:cNvSpPr txBox="1">
            <a:spLocks noGrp="1"/>
          </p:cNvSpPr>
          <p:nvPr>
            <p:ph type="body" idx="2"/>
          </p:nvPr>
        </p:nvSpPr>
        <p:spPr>
          <a:xfrm>
            <a:off x="460690" y="1106029"/>
            <a:ext cx="8222620" cy="2809837"/>
          </a:xfrm>
          <a:prstGeom prst="rect">
            <a:avLst/>
          </a:prstGeom>
          <a:solidFill>
            <a:srgbClr val="FFFFFF"/>
          </a:solidFill>
          <a:ln>
            <a:noFill/>
          </a:ln>
        </p:spPr>
        <p:txBody>
          <a:bodyPr spcFirstLastPara="1" wrap="square" lIns="91425" tIns="45700" rIns="91425" bIns="45700" anchor="t" anchorCtr="0">
            <a:noAutofit/>
          </a:bodyPr>
          <a:lstStyle/>
          <a:p>
            <a:pPr marL="285750" indent="-285750">
              <a:lnSpc>
                <a:spcPct val="100000"/>
              </a:lnSpc>
            </a:pPr>
            <a:r>
              <a:rPr lang="en" u="sng">
                <a:solidFill>
                  <a:srgbClr val="1155CC"/>
                </a:solidFill>
                <a:hlinkClick r:id="rId4">
                  <a:extLst>
                    <a:ext uri="{A12FA001-AC4F-418D-AE19-62706E023703}">
                      <ahyp:hlinkClr xmlns:ahyp="http://schemas.microsoft.com/office/drawing/2018/hyperlinkcolor" val="tx"/>
                    </a:ext>
                  </a:extLst>
                </a:hlinkClick>
              </a:rPr>
              <a:t>Run Import &amp; Validation in the WISEdata Portal</a:t>
            </a:r>
            <a:r>
              <a:rPr lang="en"/>
              <a:t>. </a:t>
            </a:r>
          </a:p>
          <a:p>
            <a:pPr marL="0" marR="0" lvl="0" indent="0" algn="l" rtl="0">
              <a:lnSpc>
                <a:spcPct val="100000"/>
              </a:lnSpc>
              <a:spcBef>
                <a:spcPts val="0"/>
              </a:spcBef>
              <a:spcAft>
                <a:spcPts val="0"/>
              </a:spcAft>
              <a:buNone/>
            </a:pPr>
            <a:endParaRPr lang="en" sz="1700"/>
          </a:p>
          <a:p>
            <a:pPr marL="0" marR="0" lvl="0" indent="0" algn="l" rtl="0">
              <a:lnSpc>
                <a:spcPct val="100000"/>
              </a:lnSpc>
              <a:spcBef>
                <a:spcPts val="0"/>
              </a:spcBef>
              <a:spcAft>
                <a:spcPts val="0"/>
              </a:spcAft>
              <a:buNone/>
            </a:pPr>
            <a:endParaRPr lang="en" sz="1700"/>
          </a:p>
          <a:p>
            <a:pPr marL="0" marR="0" lvl="0" indent="0" algn="l" rtl="0">
              <a:lnSpc>
                <a:spcPct val="100000"/>
              </a:lnSpc>
              <a:spcBef>
                <a:spcPts val="0"/>
              </a:spcBef>
              <a:spcAft>
                <a:spcPts val="0"/>
              </a:spcAft>
              <a:buNone/>
            </a:pPr>
            <a:endParaRPr lang="en" sz="1700"/>
          </a:p>
          <a:p>
            <a:pPr marL="0" marR="0" lvl="0" indent="0" algn="l" rtl="0">
              <a:lnSpc>
                <a:spcPct val="100000"/>
              </a:lnSpc>
              <a:spcBef>
                <a:spcPts val="0"/>
              </a:spcBef>
              <a:spcAft>
                <a:spcPts val="0"/>
              </a:spcAft>
              <a:buNone/>
            </a:pPr>
            <a:endParaRPr lang="en" sz="1700"/>
          </a:p>
          <a:p>
            <a:pPr marL="0" marR="0" lvl="0" indent="0" algn="l" rtl="0">
              <a:lnSpc>
                <a:spcPct val="100000"/>
              </a:lnSpc>
              <a:spcBef>
                <a:spcPts val="0"/>
              </a:spcBef>
              <a:spcAft>
                <a:spcPts val="0"/>
              </a:spcAft>
              <a:buNone/>
            </a:pPr>
            <a:endParaRPr lang="en" sz="1700"/>
          </a:p>
          <a:p>
            <a:pPr marL="285750" indent="-285750">
              <a:lnSpc>
                <a:spcPct val="100000"/>
              </a:lnSpc>
            </a:pPr>
            <a:r>
              <a:rPr lang="en"/>
              <a:t>This will import the data from WISEdata Ed-Fi into the WISEdata Portal and then run validations.</a:t>
            </a:r>
            <a:endParaRPr/>
          </a:p>
          <a:p>
            <a:pPr marL="342789" marR="0" lvl="1" indent="-88789" algn="l" rtl="0">
              <a:lnSpc>
                <a:spcPct val="115000"/>
              </a:lnSpc>
              <a:spcBef>
                <a:spcPts val="0"/>
              </a:spcBef>
              <a:spcAft>
                <a:spcPts val="0"/>
              </a:spcAft>
              <a:buSzPts val="1200"/>
              <a:buChar char="○"/>
            </a:pPr>
            <a:r>
              <a:rPr lang="en" sz="1800"/>
              <a:t> If the Import &amp; Validation job is not manually queued, it runs for all agencies around 5pm.</a:t>
            </a:r>
            <a:endParaRPr sz="1800"/>
          </a:p>
          <a:p>
            <a:pPr marL="342900" marR="0" lvl="0" indent="-110" algn="l" rtl="0">
              <a:lnSpc>
                <a:spcPct val="100000"/>
              </a:lnSpc>
              <a:spcBef>
                <a:spcPts val="0"/>
              </a:spcBef>
              <a:spcAft>
                <a:spcPts val="0"/>
              </a:spcAft>
              <a:buNone/>
            </a:pPr>
            <a:endParaRPr sz="1400"/>
          </a:p>
          <a:p>
            <a:pPr marL="164592"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a:p>
        </p:txBody>
      </p:sp>
      <p:pic>
        <p:nvPicPr>
          <p:cNvPr id="2" name="Picture 1" descr="A screenshot of the &quot;Queue Import and Validation&quot; button users can use to push data manually if they don't want to wait for the nightly upload. ">
            <a:extLst>
              <a:ext uri="{FF2B5EF4-FFF2-40B4-BE49-F238E27FC236}">
                <a16:creationId xmlns:a16="http://schemas.microsoft.com/office/drawing/2014/main" id="{9F4701BD-760C-CE77-1CD6-CD6F17004BDA}"/>
              </a:ext>
            </a:extLst>
          </p:cNvPr>
          <p:cNvPicPr>
            <a:picLocks noChangeAspect="1"/>
          </p:cNvPicPr>
          <p:nvPr/>
        </p:nvPicPr>
        <p:blipFill>
          <a:blip r:embed="rId5"/>
          <a:stretch>
            <a:fillRect/>
          </a:stretch>
        </p:blipFill>
        <p:spPr>
          <a:xfrm>
            <a:off x="123450" y="1623299"/>
            <a:ext cx="8897815" cy="948451"/>
          </a:xfrm>
          <a:prstGeom prst="rect">
            <a:avLst/>
          </a:prstGeom>
          <a:ln w="3175">
            <a:solidFill>
              <a:schemeClr val="tx1"/>
            </a:solid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Important and Validations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lang="en-US" sz="1600" b="1" i="1">
                <a:latin typeface="Lato Black" panose="020F0A02020204030203" pitchFamily="34" charset="0"/>
              </a:rPr>
              <a:t>2</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40" name="Google Shape;340;p62"/>
          <p:cNvSpPr txBox="1">
            <a:spLocks noGrp="1"/>
          </p:cNvSpPr>
          <p:nvPr>
            <p:ph type="body" idx="2"/>
          </p:nvPr>
        </p:nvSpPr>
        <p:spPr>
          <a:xfrm>
            <a:off x="467670" y="1081924"/>
            <a:ext cx="8222620" cy="2700255"/>
          </a:xfrm>
          <a:prstGeom prst="rect">
            <a:avLst/>
          </a:prstGeom>
          <a:solidFill>
            <a:srgbClr val="FFFFFF"/>
          </a:solidFill>
          <a:ln>
            <a:noFill/>
          </a:ln>
        </p:spPr>
        <p:txBody>
          <a:bodyPr spcFirstLastPara="1" wrap="square" lIns="91425" tIns="45700" rIns="91425" bIns="45700" anchor="t" anchorCtr="0">
            <a:noAutofit/>
          </a:bodyPr>
          <a:lstStyle/>
          <a:p>
            <a:pPr marL="285750" indent="-285750">
              <a:lnSpc>
                <a:spcPct val="115000"/>
              </a:lnSpc>
            </a:pPr>
            <a:r>
              <a:rPr lang="en"/>
              <a:t>A validation request is queued with a projected time of processing</a:t>
            </a:r>
          </a:p>
          <a:p>
            <a:pPr marL="285750" indent="-285750">
              <a:lnSpc>
                <a:spcPct val="115000"/>
              </a:lnSpc>
            </a:pPr>
            <a:r>
              <a:rPr lang="en"/>
              <a:t>Look to see that validation has completed… </a:t>
            </a:r>
          </a:p>
          <a:p>
            <a:pPr marL="285750" indent="-285750">
              <a:lnSpc>
                <a:spcPct val="115000"/>
              </a:lnSpc>
            </a:pPr>
            <a:r>
              <a:rPr lang="en"/>
              <a:t>Or use the email feature! </a:t>
            </a:r>
            <a:endParaRPr/>
          </a:p>
          <a:p>
            <a:pPr marL="285750" indent="-285750">
              <a:lnSpc>
                <a:spcPct val="115000"/>
              </a:lnSpc>
            </a:pPr>
            <a:endParaRPr/>
          </a:p>
          <a:p>
            <a:pPr marL="285750" indent="-285750">
              <a:lnSpc>
                <a:spcPct val="115000"/>
              </a:lnSpc>
            </a:pPr>
            <a:r>
              <a:rPr lang="en"/>
              <a:t>This can be requested from either the: </a:t>
            </a:r>
          </a:p>
          <a:p>
            <a:pPr marL="742950" lvl="1" indent="-285750">
              <a:lnSpc>
                <a:spcPct val="115000"/>
              </a:lnSpc>
              <a:buSzPct val="100000"/>
              <a:buFont typeface="Courier New" panose="02070309020205020404" pitchFamily="49" charset="0"/>
              <a:buChar char="o"/>
            </a:pPr>
            <a:r>
              <a:rPr lang="en"/>
              <a:t>Home page</a:t>
            </a:r>
          </a:p>
          <a:p>
            <a:pPr marL="742950" lvl="1" indent="-285750">
              <a:lnSpc>
                <a:spcPct val="115000"/>
              </a:lnSpc>
              <a:buSzPct val="100000"/>
              <a:buFont typeface="Courier New" panose="02070309020205020404" pitchFamily="49" charset="0"/>
              <a:buChar char="o"/>
            </a:pPr>
            <a:r>
              <a:rPr lang="en"/>
              <a:t>Validation Messages page</a:t>
            </a:r>
            <a:endParaRPr/>
          </a:p>
          <a:p>
            <a:pPr marL="164592" marR="0" lvl="0" indent="0" algn="l" rtl="0">
              <a:lnSpc>
                <a:spcPct val="100000"/>
              </a:lnSpc>
              <a:spcBef>
                <a:spcPts val="0"/>
              </a:spcBef>
              <a:spcAft>
                <a:spcPts val="0"/>
              </a:spcAft>
              <a:buNone/>
            </a:pPr>
            <a:endParaRPr b="0"/>
          </a:p>
          <a:p>
            <a:pPr marL="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Reporting Deadlines and Snapshots</a:t>
            </a:r>
          </a:p>
        </p:txBody>
      </p:sp>
      <p:sp>
        <p:nvSpPr>
          <p:cNvPr id="234" name="Google Shape;234;p46"/>
          <p:cNvSpPr txBox="1"/>
          <p:nvPr/>
        </p:nvSpPr>
        <p:spPr>
          <a:xfrm>
            <a:off x="453737" y="2815903"/>
            <a:ext cx="8236526" cy="116278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Lato"/>
                <a:ea typeface="Lato"/>
                <a:cs typeface="Lato"/>
                <a:sym typeface="Lato"/>
              </a:rPr>
              <a:t>See the </a:t>
            </a:r>
            <a:r>
              <a:rPr lang="en" sz="1800" b="1" u="sng">
                <a:solidFill>
                  <a:schemeClr val="hlink"/>
                </a:solidFill>
                <a:latin typeface="Lato"/>
                <a:ea typeface="Lato"/>
                <a:cs typeface="Lato"/>
                <a:sym typeface="Lato"/>
                <a:hlinkClick r:id="rId4"/>
              </a:rPr>
              <a:t>WISEdata Events</a:t>
            </a:r>
            <a:r>
              <a:rPr lang="en" sz="1800" b="1">
                <a:latin typeface="Lato"/>
                <a:ea typeface="Lato"/>
                <a:cs typeface="Lato"/>
                <a:sym typeface="Lato"/>
              </a:rPr>
              <a:t> page </a:t>
            </a:r>
          </a:p>
          <a:p>
            <a:pPr marL="0" lvl="0" indent="0" algn="ctr" rtl="0">
              <a:spcBef>
                <a:spcPts val="0"/>
              </a:spcBef>
              <a:spcAft>
                <a:spcPts val="0"/>
              </a:spcAft>
              <a:buNone/>
            </a:pPr>
            <a:r>
              <a:rPr lang="en" sz="1800" b="1">
                <a:latin typeface="Lato"/>
                <a:ea typeface="Lato"/>
                <a:cs typeface="Lato"/>
                <a:sym typeface="Lato"/>
              </a:rPr>
              <a:t>for the most up-to-date information on </a:t>
            </a:r>
          </a:p>
          <a:p>
            <a:pPr marL="0" lvl="0" indent="0" algn="ctr" rtl="0">
              <a:spcBef>
                <a:spcPts val="0"/>
              </a:spcBef>
              <a:spcAft>
                <a:spcPts val="0"/>
              </a:spcAft>
              <a:buNone/>
            </a:pPr>
            <a:r>
              <a:rPr lang="en" sz="1800" b="1">
                <a:latin typeface="Lato"/>
                <a:ea typeface="Lato"/>
                <a:cs typeface="Lato"/>
                <a:sym typeface="Lato"/>
              </a:rPr>
              <a:t>snaphsot training opportunities near you!</a:t>
            </a:r>
            <a:endParaRPr sz="1800" b="1">
              <a:latin typeface="Lato"/>
              <a:ea typeface="Lato"/>
              <a:cs typeface="Lato"/>
              <a:sym typeface="Lato"/>
            </a:endParaRPr>
          </a:p>
        </p:txBody>
      </p:sp>
      <p:sp>
        <p:nvSpPr>
          <p:cNvPr id="235" name="Google Shape;235;p46"/>
          <p:cNvSpPr txBox="1"/>
          <p:nvPr/>
        </p:nvSpPr>
        <p:spPr>
          <a:xfrm>
            <a:off x="2250600" y="1049925"/>
            <a:ext cx="4642800" cy="1693275"/>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64465" indent="-151765">
              <a:buSzPts val="1600"/>
              <a:buChar char="●"/>
            </a:pPr>
            <a:r>
              <a:rPr lang="en" sz="1600" b="1">
                <a:solidFill>
                  <a:srgbClr val="000000"/>
                </a:solidFill>
                <a:latin typeface="Lato"/>
                <a:ea typeface="Lato"/>
                <a:cs typeface="Lato"/>
                <a:sym typeface="Lato"/>
              </a:rPr>
              <a:t>Summer Data Quality Review - August </a:t>
            </a:r>
            <a:r>
              <a:rPr lang="en" sz="1600" b="1">
                <a:latin typeface="Lato"/>
                <a:ea typeface="Lato"/>
                <a:cs typeface="Lato"/>
                <a:sym typeface="Lato"/>
              </a:rPr>
              <a:t>2023 </a:t>
            </a:r>
            <a:endParaRPr lang="en-US" sz="1600" b="1" i="1">
              <a:solidFill>
                <a:srgbClr val="000000"/>
              </a:solidFill>
              <a:latin typeface="Lato"/>
              <a:ea typeface="Lato"/>
              <a:cs typeface="Lato"/>
            </a:endParaRPr>
          </a:p>
          <a:p>
            <a:pPr marL="342265" lvl="1" indent="-113665" algn="l" rtl="0">
              <a:spcBef>
                <a:spcPts val="0"/>
              </a:spcBef>
              <a:spcAft>
                <a:spcPts val="0"/>
              </a:spcAft>
              <a:buClr>
                <a:srgbClr val="000000"/>
              </a:buClr>
              <a:buSzPts val="1600"/>
              <a:buFont typeface="Arial"/>
              <a:buChar char="○"/>
            </a:pPr>
            <a:r>
              <a:rPr lang="en" sz="1600">
                <a:latin typeface="Lato"/>
                <a:ea typeface="Lato"/>
                <a:cs typeface="Lato"/>
                <a:sym typeface="Lato"/>
              </a:rPr>
              <a:t>2022-23</a:t>
            </a:r>
            <a:r>
              <a:rPr lang="en" sz="1600">
                <a:solidFill>
                  <a:srgbClr val="000000"/>
                </a:solidFill>
                <a:latin typeface="Lato"/>
                <a:ea typeface="Lato"/>
                <a:cs typeface="Lato"/>
                <a:sym typeface="Lato"/>
              </a:rPr>
              <a:t> Year End Attendance </a:t>
            </a:r>
            <a:endParaRPr lang="en" sz="1600">
              <a:latin typeface="Lato"/>
              <a:ea typeface="Lato"/>
              <a:cs typeface="Lato"/>
              <a:sym typeface="Lato"/>
            </a:endParaRPr>
          </a:p>
          <a:p>
            <a:pPr marL="228600" lvl="1" algn="l" rtl="0">
              <a:spcBef>
                <a:spcPts val="0"/>
              </a:spcBef>
              <a:spcAft>
                <a:spcPts val="0"/>
              </a:spcAft>
              <a:buClr>
                <a:srgbClr val="000000"/>
              </a:buClr>
              <a:buSzPts val="1600"/>
            </a:pPr>
            <a:endParaRPr sz="1600">
              <a:solidFill>
                <a:srgbClr val="000000"/>
              </a:solidFill>
              <a:latin typeface="Lato"/>
              <a:ea typeface="Lato"/>
              <a:cs typeface="Lato"/>
            </a:endParaRPr>
          </a:p>
          <a:p>
            <a:pPr marL="164465" lvl="0" indent="-151765" algn="l" rtl="0">
              <a:spcBef>
                <a:spcPts val="0"/>
              </a:spcBef>
              <a:spcAft>
                <a:spcPts val="0"/>
              </a:spcAft>
              <a:buClr>
                <a:srgbClr val="000000"/>
              </a:buClr>
              <a:buSzPts val="1600"/>
              <a:buChar char="●"/>
            </a:pPr>
            <a:r>
              <a:rPr lang="en" sz="1600" b="1">
                <a:solidFill>
                  <a:srgbClr val="000000"/>
                </a:solidFill>
                <a:latin typeface="Lato"/>
                <a:ea typeface="Lato"/>
                <a:cs typeface="Lato"/>
                <a:sym typeface="Lato"/>
              </a:rPr>
              <a:t>November </a:t>
            </a:r>
            <a:r>
              <a:rPr lang="en" sz="1600" b="1">
                <a:latin typeface="Lato"/>
                <a:ea typeface="Lato"/>
                <a:cs typeface="Lato"/>
                <a:sym typeface="Lato"/>
              </a:rPr>
              <a:t>2023</a:t>
            </a:r>
            <a:r>
              <a:rPr lang="en" sz="1600" b="1">
                <a:solidFill>
                  <a:srgbClr val="000000"/>
                </a:solidFill>
                <a:latin typeface="Lato"/>
                <a:ea typeface="Lato"/>
                <a:cs typeface="Lato"/>
                <a:sym typeface="Lato"/>
              </a:rPr>
              <a:t> - ~6 weeks prior to snapshot</a:t>
            </a:r>
            <a:endParaRPr sz="1600" b="1">
              <a:solidFill>
                <a:srgbClr val="000000"/>
              </a:solidFill>
              <a:latin typeface="Lato"/>
              <a:ea typeface="Lato"/>
              <a:cs typeface="Lato"/>
            </a:endParaRPr>
          </a:p>
          <a:p>
            <a:pPr marL="342265" lvl="1" indent="-113665" algn="l" rtl="0">
              <a:spcBef>
                <a:spcPts val="0"/>
              </a:spcBef>
              <a:spcAft>
                <a:spcPts val="0"/>
              </a:spcAft>
              <a:buClr>
                <a:srgbClr val="000000"/>
              </a:buClr>
              <a:buSzPts val="1600"/>
              <a:buFont typeface="Arial"/>
              <a:buChar char="○"/>
            </a:pPr>
            <a:r>
              <a:rPr lang="en" sz="1600">
                <a:solidFill>
                  <a:srgbClr val="000000"/>
                </a:solidFill>
                <a:latin typeface="Lato"/>
                <a:ea typeface="Lato"/>
                <a:cs typeface="Lato"/>
                <a:sym typeface="Lato"/>
              </a:rPr>
              <a:t>DPI Data Quality outreach begins</a:t>
            </a:r>
            <a:endParaRPr sz="1600">
              <a:solidFill>
                <a:srgbClr val="000000"/>
              </a:solidFill>
              <a:latin typeface="Lato"/>
              <a:ea typeface="Lato"/>
              <a:cs typeface="Lato"/>
            </a:endParaRPr>
          </a:p>
        </p:txBody>
      </p:sp>
    </p:spTree>
    <p:custDataLst>
      <p:tags r:id="rId1"/>
    </p:custDataLst>
    <p:extLst>
      <p:ext uri="{BB962C8B-B14F-4D97-AF65-F5344CB8AC3E}">
        <p14:creationId xmlns:p14="http://schemas.microsoft.com/office/powerpoint/2010/main" val="45447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Review Validations</a:t>
            </a:r>
          </a:p>
        </p:txBody>
      </p:sp>
      <p:sp>
        <p:nvSpPr>
          <p:cNvPr id="346" name="Google Shape;346;p63"/>
          <p:cNvSpPr txBox="1">
            <a:spLocks noGrp="1"/>
          </p:cNvSpPr>
          <p:nvPr>
            <p:ph type="body" idx="2"/>
          </p:nvPr>
        </p:nvSpPr>
        <p:spPr>
          <a:xfrm>
            <a:off x="467669" y="1081923"/>
            <a:ext cx="8236581" cy="2560955"/>
          </a:xfrm>
          <a:prstGeom prst="rect">
            <a:avLst/>
          </a:prstGeom>
          <a:solidFill>
            <a:srgbClr val="FFFFFF"/>
          </a:solid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
              <a:t>Once the validation step is complete, </a:t>
            </a:r>
            <a:r>
              <a:rPr lang="en" u="sng">
                <a:solidFill>
                  <a:srgbClr val="1155CC"/>
                </a:solidFill>
                <a:hlinkClick r:id="rId4">
                  <a:extLst>
                    <a:ext uri="{A12FA001-AC4F-418D-AE19-62706E023703}">
                      <ahyp:hlinkClr xmlns:ahyp="http://schemas.microsoft.com/office/drawing/2018/hyperlinkcolor" val="tx"/>
                    </a:ext>
                  </a:extLst>
                </a:hlinkClick>
              </a:rPr>
              <a:t>review data quality metrics and validation errors</a:t>
            </a:r>
            <a:r>
              <a:rPr lang="en"/>
              <a:t> in the WISEdata Portal on the Validation Messages page.</a:t>
            </a:r>
          </a:p>
          <a:p>
            <a:pPr marL="0" marR="0" lvl="0" indent="0" algn="l" rtl="0">
              <a:lnSpc>
                <a:spcPct val="100000"/>
              </a:lnSpc>
              <a:spcBef>
                <a:spcPts val="0"/>
              </a:spcBef>
              <a:spcAft>
                <a:spcPts val="0"/>
              </a:spcAft>
              <a:buClr>
                <a:schemeClr val="dk1"/>
              </a:buClr>
              <a:buSzPts val="2400"/>
              <a:buNone/>
            </a:pPr>
            <a:endParaRPr/>
          </a:p>
          <a:p>
            <a:pPr marL="285750" marR="0" lvl="0" indent="-285750" algn="l" rtl="0">
              <a:lnSpc>
                <a:spcPct val="100000"/>
              </a:lnSpc>
              <a:spcBef>
                <a:spcPts val="0"/>
              </a:spcBef>
              <a:spcAft>
                <a:spcPts val="0"/>
              </a:spcAft>
              <a:buClr>
                <a:schemeClr val="dk1"/>
              </a:buClr>
              <a:buSzPts val="2400"/>
              <a:buFont typeface="Arial" panose="020B0604020202020204" pitchFamily="34" charset="0"/>
              <a:buChar char="•"/>
            </a:pPr>
            <a:r>
              <a:rPr lang="en"/>
              <a:t>Repeat as necessary.</a:t>
            </a:r>
            <a:endParaRPr/>
          </a:p>
          <a:p>
            <a:pPr marL="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Correct Validations in SIS</a:t>
            </a:r>
          </a:p>
        </p:txBody>
      </p:sp>
      <p:sp>
        <p:nvSpPr>
          <p:cNvPr id="352" name="Google Shape;352;p64"/>
          <p:cNvSpPr txBox="1">
            <a:spLocks noGrp="1"/>
          </p:cNvSpPr>
          <p:nvPr>
            <p:ph type="body" idx="2"/>
          </p:nvPr>
        </p:nvSpPr>
        <p:spPr>
          <a:xfrm>
            <a:off x="471054" y="1081924"/>
            <a:ext cx="8226215" cy="3385374"/>
          </a:xfrm>
          <a:prstGeom prst="rect">
            <a:avLst/>
          </a:prstGeom>
          <a:solidFill>
            <a:schemeClr val="bg1"/>
          </a:solidFill>
          <a:ln>
            <a:noFill/>
          </a:ln>
        </p:spPr>
        <p:txBody>
          <a:bodyPr spcFirstLastPara="1" wrap="square" lIns="91425" tIns="45700" rIns="91425" bIns="45700" anchor="t" anchorCtr="0">
            <a:noAutofit/>
          </a:bodyPr>
          <a:lstStyle/>
          <a:p>
            <a:pPr marL="164592" lvl="0" indent="-164592" algn="l" rtl="0">
              <a:lnSpc>
                <a:spcPct val="100000"/>
              </a:lnSpc>
              <a:spcBef>
                <a:spcPts val="0"/>
              </a:spcBef>
              <a:spcAft>
                <a:spcPts val="0"/>
              </a:spcAft>
              <a:buClr>
                <a:schemeClr val="dk1"/>
              </a:buClr>
              <a:buSzPts val="1800"/>
              <a:buFont typeface="Calibri"/>
              <a:buChar char="●"/>
            </a:pPr>
            <a:r>
              <a:rPr lang="en" sz="1800"/>
              <a:t>In your vendor system, correct the data containing validation errors and warnings.</a:t>
            </a:r>
            <a:endParaRPr sz="1800"/>
          </a:p>
          <a:p>
            <a:pPr marL="164592" lvl="0" indent="0" algn="l" rtl="0">
              <a:lnSpc>
                <a:spcPct val="100000"/>
              </a:lnSpc>
              <a:spcBef>
                <a:spcPts val="0"/>
              </a:spcBef>
              <a:spcAft>
                <a:spcPts val="0"/>
              </a:spcAft>
              <a:buNone/>
            </a:pPr>
            <a:endParaRPr sz="1000"/>
          </a:p>
          <a:p>
            <a:pPr marL="342789" lvl="1" indent="-101489" algn="l" rtl="0">
              <a:lnSpc>
                <a:spcPct val="100000"/>
              </a:lnSpc>
              <a:spcBef>
                <a:spcPts val="375"/>
              </a:spcBef>
              <a:spcAft>
                <a:spcPts val="0"/>
              </a:spcAft>
              <a:buSzPts val="1400"/>
              <a:buFont typeface="Calibri"/>
              <a:buChar char="○"/>
            </a:pPr>
            <a:r>
              <a:rPr lang="en" sz="1800"/>
              <a:t> Visualize the numbers of errors &amp; warnings on the Data Quality page and utilize the metrics to look for odd or unusual patterns. </a:t>
            </a:r>
            <a:endParaRPr sz="1800"/>
          </a:p>
          <a:p>
            <a:pPr marL="342900" lvl="0" indent="-110" algn="l" rtl="0">
              <a:lnSpc>
                <a:spcPct val="100000"/>
              </a:lnSpc>
              <a:spcBef>
                <a:spcPts val="0"/>
              </a:spcBef>
              <a:spcAft>
                <a:spcPts val="0"/>
              </a:spcAft>
              <a:buNone/>
            </a:pPr>
            <a:endParaRPr sz="800"/>
          </a:p>
          <a:p>
            <a:pPr marL="342789" lvl="1" indent="-101489" algn="l" rtl="0">
              <a:lnSpc>
                <a:spcPct val="100000"/>
              </a:lnSpc>
              <a:spcBef>
                <a:spcPts val="375"/>
              </a:spcBef>
              <a:spcAft>
                <a:spcPts val="0"/>
              </a:spcAft>
              <a:buSzPts val="1400"/>
              <a:buFont typeface="Calibri"/>
              <a:buChar char="○"/>
            </a:pPr>
            <a:r>
              <a:rPr lang="en" sz="1800"/>
              <a:t> </a:t>
            </a:r>
            <a:r>
              <a:rPr lang="en" sz="1800" b="1"/>
              <a:t>Prioritize </a:t>
            </a:r>
            <a:r>
              <a:rPr lang="en" sz="1800" b="1" u="sng"/>
              <a:t>critical</a:t>
            </a:r>
            <a:r>
              <a:rPr lang="en" sz="1800" b="1"/>
              <a:t> errors</a:t>
            </a:r>
            <a:r>
              <a:rPr lang="en" sz="1800"/>
              <a:t>. Data with critical validation errors </a:t>
            </a:r>
            <a:r>
              <a:rPr lang="en" sz="1800" u="sng"/>
              <a:t>may not</a:t>
            </a:r>
            <a:r>
              <a:rPr lang="en" sz="1800"/>
              <a:t> be loaded to WISEdash or otherwise will have a large impact on your resulting data.</a:t>
            </a:r>
            <a:endParaRPr sz="1800"/>
          </a:p>
          <a:p>
            <a:pPr marL="342900" lvl="0" indent="-110" algn="l" rtl="0">
              <a:lnSpc>
                <a:spcPct val="100000"/>
              </a:lnSpc>
              <a:spcBef>
                <a:spcPts val="0"/>
              </a:spcBef>
              <a:spcAft>
                <a:spcPts val="0"/>
              </a:spcAft>
              <a:buNone/>
            </a:pPr>
            <a:endParaRPr sz="800"/>
          </a:p>
          <a:p>
            <a:pPr marL="342789" lvl="1" indent="-126889" algn="l" rtl="0">
              <a:lnSpc>
                <a:spcPct val="100000"/>
              </a:lnSpc>
              <a:spcBef>
                <a:spcPts val="375"/>
              </a:spcBef>
              <a:spcAft>
                <a:spcPts val="0"/>
              </a:spcAft>
              <a:buSzPts val="1800"/>
              <a:buChar char="○"/>
            </a:pPr>
            <a:r>
              <a:rPr lang="en" sz="1800"/>
              <a:t> In the WISEdata Portal--Validation Messages page, utilize the </a:t>
            </a:r>
            <a:r>
              <a:rPr lang="en" sz="1800" b="1"/>
              <a:t>Validation Category filter</a:t>
            </a:r>
            <a:r>
              <a:rPr lang="en" sz="1800"/>
              <a:t> to focus on validations relating to topics the snapshot is capturing for the selected School Year.</a:t>
            </a:r>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Validation Messages</a:t>
            </a:r>
          </a:p>
        </p:txBody>
      </p:sp>
      <p:pic>
        <p:nvPicPr>
          <p:cNvPr id="364" name="Google Shape;364;p65" descr="Screenshot of WISEdata Portal listing a series of validations."/>
          <p:cNvPicPr preferRelativeResize="0"/>
          <p:nvPr/>
        </p:nvPicPr>
        <p:blipFill>
          <a:blip r:embed="rId4">
            <a:alphaModFix/>
          </a:blip>
          <a:stretch>
            <a:fillRect/>
          </a:stretch>
        </p:blipFill>
        <p:spPr>
          <a:xfrm>
            <a:off x="1388151" y="1094806"/>
            <a:ext cx="6105652" cy="2815776"/>
          </a:xfrm>
          <a:prstGeom prst="rect">
            <a:avLst/>
          </a:prstGeom>
          <a:noFill/>
          <a:ln w="3175">
            <a:solidFill>
              <a:schemeClr val="tx1"/>
            </a:solidFill>
          </a:ln>
        </p:spPr>
      </p:pic>
      <p:sp>
        <p:nvSpPr>
          <p:cNvPr id="362" name="Google Shape;362;p65"/>
          <p:cNvSpPr txBox="1"/>
          <p:nvPr/>
        </p:nvSpPr>
        <p:spPr>
          <a:xfrm>
            <a:off x="1631777" y="4083051"/>
            <a:ext cx="5618400" cy="400200"/>
          </a:xfrm>
          <a:prstGeom prst="rect">
            <a:avLst/>
          </a:prstGeom>
          <a:solidFill>
            <a:schemeClr val="lt1"/>
          </a:solid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Click the black         icon to see more information about the validation!</a:t>
            </a:r>
            <a:endParaRPr>
              <a:latin typeface="Lato"/>
              <a:ea typeface="Lato"/>
              <a:cs typeface="Lato"/>
              <a:sym typeface="Lato"/>
            </a:endParaRPr>
          </a:p>
        </p:txBody>
      </p:sp>
      <p:pic>
        <p:nvPicPr>
          <p:cNvPr id="363" name="Google Shape;363;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871034" y="4145437"/>
            <a:ext cx="275428" cy="275428"/>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Types of Validation Messages</a:t>
            </a:r>
          </a:p>
        </p:txBody>
      </p:sp>
      <p:sp>
        <p:nvSpPr>
          <p:cNvPr id="358" name="Google Shape;358;p65"/>
          <p:cNvSpPr txBox="1"/>
          <p:nvPr/>
        </p:nvSpPr>
        <p:spPr>
          <a:xfrm>
            <a:off x="476249" y="1152811"/>
            <a:ext cx="8216013" cy="102321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SzPct val="100000"/>
              <a:buFont typeface="Arial" panose="020B0604020202020204" pitchFamily="34" charset="0"/>
              <a:buChar char="•"/>
            </a:pPr>
            <a:r>
              <a:rPr lang="en" sz="1800" b="1">
                <a:latin typeface="Lato" panose="020F0502020204030203" pitchFamily="34" charset="0"/>
              </a:rPr>
              <a:t>~200 validation rules</a:t>
            </a:r>
            <a:endParaRPr sz="1800" b="1">
              <a:latin typeface="Lato" panose="020F0502020204030203" pitchFamily="34" charset="0"/>
            </a:endParaRPr>
          </a:p>
          <a:p>
            <a:pPr marL="285750" lvl="0" indent="-285750" algn="l" rtl="0">
              <a:spcBef>
                <a:spcPts val="0"/>
              </a:spcBef>
              <a:spcAft>
                <a:spcPts val="0"/>
              </a:spcAft>
              <a:buSzPct val="100000"/>
              <a:buFont typeface="Arial" panose="020B0604020202020204" pitchFamily="34" charset="0"/>
              <a:buChar char="•"/>
            </a:pPr>
            <a:r>
              <a:rPr lang="en" sz="1800" b="1">
                <a:latin typeface="Lato" panose="020F0502020204030203" pitchFamily="34" charset="0"/>
              </a:rPr>
              <a:t>User can manually trigger validation, or it runs overnight</a:t>
            </a:r>
            <a:endParaRPr sz="1800" b="1">
              <a:latin typeface="Lato" panose="020F0502020204030203" pitchFamily="34" charset="0"/>
            </a:endParaRPr>
          </a:p>
          <a:p>
            <a:pPr marL="285750" lvl="0" indent="-285750" algn="l" rtl="0">
              <a:spcBef>
                <a:spcPts val="0"/>
              </a:spcBef>
              <a:spcAft>
                <a:spcPts val="0"/>
              </a:spcAft>
              <a:buSzPct val="100000"/>
              <a:buFont typeface="Arial" panose="020B0604020202020204" pitchFamily="34" charset="0"/>
              <a:buChar char="•"/>
            </a:pPr>
            <a:r>
              <a:rPr lang="en" sz="1800" b="1" u="sng">
                <a:solidFill>
                  <a:schemeClr val="hlink"/>
                </a:solidFill>
                <a:latin typeface="Lato" panose="020F0502020204030203" pitchFamily="34" charset="0"/>
                <a:hlinkClick r:id="rId4"/>
              </a:rPr>
              <a:t>List of Validations</a:t>
            </a:r>
            <a:endParaRPr sz="1800" b="1">
              <a:latin typeface="Lato" panose="020F0502020204030203" pitchFamily="34" charset="0"/>
            </a:endParaRPr>
          </a:p>
        </p:txBody>
      </p:sp>
      <p:pic>
        <p:nvPicPr>
          <p:cNvPr id="359" name="Google Shape;359;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21380" y="2299405"/>
            <a:ext cx="400871" cy="382650"/>
          </a:xfrm>
          <a:prstGeom prst="rect">
            <a:avLst/>
          </a:prstGeom>
          <a:noFill/>
          <a:ln>
            <a:noFill/>
          </a:ln>
        </p:spPr>
      </p:pic>
      <p:sp>
        <p:nvSpPr>
          <p:cNvPr id="3" name="TextBox 2">
            <a:extLst>
              <a:ext uri="{FF2B5EF4-FFF2-40B4-BE49-F238E27FC236}">
                <a16:creationId xmlns:a16="http://schemas.microsoft.com/office/drawing/2014/main" id="{4CAF424D-8F35-3743-FC75-EFBE2C3D1A10}"/>
              </a:ext>
            </a:extLst>
          </p:cNvPr>
          <p:cNvSpPr txBox="1"/>
          <p:nvPr/>
        </p:nvSpPr>
        <p:spPr>
          <a:xfrm>
            <a:off x="826693" y="2712187"/>
            <a:ext cx="2604668" cy="1200329"/>
          </a:xfrm>
          <a:prstGeom prst="rect">
            <a:avLst/>
          </a:prstGeom>
          <a:noFill/>
        </p:spPr>
        <p:txBody>
          <a:bodyPr wrap="square">
            <a:spAutoFit/>
          </a:bodyPr>
          <a:lstStyle/>
          <a:p>
            <a:pPr lvl="0" algn="l" rtl="0">
              <a:spcBef>
                <a:spcPts val="0"/>
              </a:spcBef>
              <a:spcAft>
                <a:spcPts val="0"/>
              </a:spcAft>
              <a:buSzPts val="1600"/>
            </a:pPr>
            <a:r>
              <a:rPr lang="en-US" sz="1800" b="1">
                <a:latin typeface="Lato" panose="020F0502020204030203" pitchFamily="34" charset="0"/>
              </a:rPr>
              <a:t>Critical icon indicates a severe error that will greatly impact snapshot data </a:t>
            </a:r>
          </a:p>
        </p:txBody>
      </p:sp>
      <p:pic>
        <p:nvPicPr>
          <p:cNvPr id="361" name="Google Shape;361;p6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382445" y="2279401"/>
            <a:ext cx="400050" cy="361950"/>
          </a:xfrm>
          <a:prstGeom prst="rect">
            <a:avLst/>
          </a:prstGeom>
          <a:noFill/>
          <a:ln>
            <a:noFill/>
          </a:ln>
        </p:spPr>
      </p:pic>
      <p:sp>
        <p:nvSpPr>
          <p:cNvPr id="5" name="TextBox 4">
            <a:extLst>
              <a:ext uri="{FF2B5EF4-FFF2-40B4-BE49-F238E27FC236}">
                <a16:creationId xmlns:a16="http://schemas.microsoft.com/office/drawing/2014/main" id="{06D28FF1-8018-6CF9-A88A-151827029D7E}"/>
              </a:ext>
            </a:extLst>
          </p:cNvPr>
          <p:cNvSpPr txBox="1"/>
          <p:nvPr/>
        </p:nvSpPr>
        <p:spPr>
          <a:xfrm>
            <a:off x="3280136" y="2682055"/>
            <a:ext cx="2604668" cy="923330"/>
          </a:xfrm>
          <a:prstGeom prst="rect">
            <a:avLst/>
          </a:prstGeom>
          <a:noFill/>
        </p:spPr>
        <p:txBody>
          <a:bodyPr wrap="square">
            <a:spAutoFit/>
          </a:bodyPr>
          <a:lstStyle/>
          <a:p>
            <a:pPr marL="127000" lvl="0" algn="ctr" rtl="0">
              <a:spcBef>
                <a:spcPts val="0"/>
              </a:spcBef>
              <a:spcAft>
                <a:spcPts val="0"/>
              </a:spcAft>
              <a:buSzPts val="1600"/>
            </a:pPr>
            <a:r>
              <a:rPr lang="en-US" sz="1800" b="1">
                <a:latin typeface="Lato" panose="020F0502020204030203" pitchFamily="34" charset="0"/>
              </a:rPr>
              <a:t>Error icon indicates data is submitted incorrectly</a:t>
            </a:r>
          </a:p>
        </p:txBody>
      </p:sp>
      <p:pic>
        <p:nvPicPr>
          <p:cNvPr id="360" name="Google Shape;360;p6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849979" y="2276712"/>
            <a:ext cx="396822" cy="382650"/>
          </a:xfrm>
          <a:prstGeom prst="rect">
            <a:avLst/>
          </a:prstGeom>
          <a:noFill/>
          <a:ln>
            <a:noFill/>
          </a:ln>
        </p:spPr>
      </p:pic>
      <p:sp>
        <p:nvSpPr>
          <p:cNvPr id="7" name="TextBox 6">
            <a:extLst>
              <a:ext uri="{FF2B5EF4-FFF2-40B4-BE49-F238E27FC236}">
                <a16:creationId xmlns:a16="http://schemas.microsoft.com/office/drawing/2014/main" id="{D3C479BE-A254-D37F-5297-676F839B267F}"/>
              </a:ext>
            </a:extLst>
          </p:cNvPr>
          <p:cNvSpPr txBox="1"/>
          <p:nvPr/>
        </p:nvSpPr>
        <p:spPr>
          <a:xfrm>
            <a:off x="5640261" y="2706922"/>
            <a:ext cx="2603299" cy="1477328"/>
          </a:xfrm>
          <a:prstGeom prst="rect">
            <a:avLst/>
          </a:prstGeom>
          <a:noFill/>
        </p:spPr>
        <p:txBody>
          <a:bodyPr wrap="square">
            <a:spAutoFit/>
          </a:bodyPr>
          <a:lstStyle/>
          <a:p>
            <a:pPr marL="114300" lvl="0" algn="r" rtl="0">
              <a:spcBef>
                <a:spcPts val="0"/>
              </a:spcBef>
              <a:spcAft>
                <a:spcPts val="0"/>
              </a:spcAft>
              <a:buSzPts val="1800"/>
            </a:pPr>
            <a:r>
              <a:rPr lang="en-US" sz="1800" b="1">
                <a:latin typeface="Lato" panose="020F0502020204030203" pitchFamily="34" charset="0"/>
              </a:rPr>
              <a:t>Warning icon indicates something may be wrong with the submitted data but not necessarily </a:t>
            </a:r>
          </a:p>
        </p:txBody>
      </p:sp>
      <p:cxnSp>
        <p:nvCxnSpPr>
          <p:cNvPr id="6" name="Straight Connector 5">
            <a:extLst>
              <a:ext uri="{FF2B5EF4-FFF2-40B4-BE49-F238E27FC236}">
                <a16:creationId xmlns:a16="http://schemas.microsoft.com/office/drawing/2014/main" id="{22F87A3C-B9E2-53CE-4FB6-3BB62D82033A}"/>
              </a:ext>
              <a:ext uri="{C183D7F6-B498-43B3-948B-1728B52AA6E4}">
                <adec:decorative xmlns:adec="http://schemas.microsoft.com/office/drawing/2017/decorative" val="1"/>
              </a:ext>
            </a:extLst>
          </p:cNvPr>
          <p:cNvCxnSpPr/>
          <p:nvPr/>
        </p:nvCxnSpPr>
        <p:spPr>
          <a:xfrm flipV="1">
            <a:off x="921380" y="2659362"/>
            <a:ext cx="7322180" cy="226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983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a:t>
            </a: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Example: Student Detail Validations</a:t>
            </a:r>
          </a:p>
        </p:txBody>
      </p:sp>
      <p:pic>
        <p:nvPicPr>
          <p:cNvPr id="3" name="Picture 2" descr="A screenshot of a student specific details screen on WDP, with the Enrollments section expanded. This student is displaying Error 6376.">
            <a:extLst>
              <a:ext uri="{FF2B5EF4-FFF2-40B4-BE49-F238E27FC236}">
                <a16:creationId xmlns:a16="http://schemas.microsoft.com/office/drawing/2014/main" id="{91C8FFF9-C710-17BE-8C1E-374027CF46C1}"/>
              </a:ext>
            </a:extLst>
          </p:cNvPr>
          <p:cNvPicPr>
            <a:picLocks noChangeAspect="1"/>
          </p:cNvPicPr>
          <p:nvPr/>
        </p:nvPicPr>
        <p:blipFill rotWithShape="1">
          <a:blip r:embed="rId4"/>
          <a:srcRect t="13952"/>
          <a:stretch/>
        </p:blipFill>
        <p:spPr>
          <a:xfrm>
            <a:off x="178045" y="1186625"/>
            <a:ext cx="8787910" cy="2180083"/>
          </a:xfrm>
          <a:prstGeom prst="rect">
            <a:avLst/>
          </a:prstGeom>
          <a:ln w="3175">
            <a:solidFill>
              <a:schemeClr val="bg1">
                <a:lumMod val="50000"/>
              </a:schemeClr>
            </a:solid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Exports</a:t>
            </a:r>
          </a:p>
        </p:txBody>
      </p:sp>
      <p:sp>
        <p:nvSpPr>
          <p:cNvPr id="376" name="Google Shape;376;p67"/>
          <p:cNvSpPr txBox="1"/>
          <p:nvPr/>
        </p:nvSpPr>
        <p:spPr>
          <a:xfrm>
            <a:off x="443834" y="1203594"/>
            <a:ext cx="1978280" cy="25851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tx1"/>
                </a:solidFill>
                <a:latin typeface="Lato"/>
                <a:ea typeface="Lato"/>
                <a:cs typeface="Lato"/>
                <a:sym typeface="Lato"/>
              </a:rPr>
              <a:t>Exports:</a:t>
            </a:r>
            <a:endParaRPr sz="1800" b="1">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Multiple export files</a:t>
            </a:r>
            <a:endParaRPr sz="1800" b="1">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Tool to view data comparisons</a:t>
            </a:r>
            <a:endParaRPr sz="1800" b="1">
              <a:solidFill>
                <a:schemeClr val="tx1"/>
              </a:solidFill>
              <a:latin typeface="Lato"/>
              <a:ea typeface="Lato"/>
              <a:cs typeface="Lato"/>
              <a:sym typeface="Lato"/>
            </a:endParaRPr>
          </a:p>
          <a:p>
            <a:pPr marL="285750"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Files for each data collection</a:t>
            </a:r>
            <a:endParaRPr sz="1800" b="1">
              <a:solidFill>
                <a:schemeClr val="tx1"/>
              </a:solidFill>
              <a:latin typeface="Lato"/>
              <a:ea typeface="Lato"/>
              <a:cs typeface="Lato"/>
              <a:sym typeface="La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2" name="Google Shape;371;p66" descr="Screenshot of the WISEdata Portal Exports screen. ">
            <a:extLst>
              <a:ext uri="{FF2B5EF4-FFF2-40B4-BE49-F238E27FC236}">
                <a16:creationId xmlns:a16="http://schemas.microsoft.com/office/drawing/2014/main" id="{FC17DA56-D2DD-B853-4C75-28A5DCDAF714}"/>
              </a:ext>
            </a:extLst>
          </p:cNvPr>
          <p:cNvPicPr preferRelativeResize="0"/>
          <p:nvPr/>
        </p:nvPicPr>
        <p:blipFill>
          <a:blip r:embed="rId4">
            <a:alphaModFix/>
          </a:blip>
          <a:stretch>
            <a:fillRect/>
          </a:stretch>
        </p:blipFill>
        <p:spPr>
          <a:xfrm>
            <a:off x="2607468" y="1125350"/>
            <a:ext cx="6143623" cy="2892800"/>
          </a:xfrm>
          <a:prstGeom prst="rect">
            <a:avLst/>
          </a:prstGeom>
          <a:noFill/>
          <a:ln>
            <a:no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383" name="Google Shape;383;p68"/>
          <p:cNvSpPr txBox="1">
            <a:spLocks noGrp="1"/>
          </p:cNvSpPr>
          <p:nvPr>
            <p:ph type="body" idx="2"/>
          </p:nvPr>
        </p:nvSpPr>
        <p:spPr>
          <a:xfrm>
            <a:off x="467669" y="1074944"/>
            <a:ext cx="8236581" cy="2457013"/>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To cut down on the number of data quality emails from the Customer Services Team, Data Quality alerts are also displayed in WISEdata Portal.</a:t>
            </a:r>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sz="1800"/>
          </a:p>
          <a:p>
            <a:pPr marL="0" lvl="0" indent="0" algn="l" rtl="0">
              <a:lnSpc>
                <a:spcPct val="100000"/>
              </a:lnSpc>
              <a:spcBef>
                <a:spcPts val="0"/>
              </a:spcBef>
              <a:spcAft>
                <a:spcPts val="0"/>
              </a:spcAft>
              <a:buClr>
                <a:schemeClr val="dk1"/>
              </a:buClr>
              <a:buSzPts val="1800"/>
              <a:buNone/>
            </a:pPr>
            <a:endParaRPr lang="en" sz="1800"/>
          </a:p>
          <a:p>
            <a:pPr marL="285750" lvl="0" indent="-285750" algn="l" rtl="0">
              <a:lnSpc>
                <a:spcPct val="100000"/>
              </a:lnSpc>
              <a:spcBef>
                <a:spcPts val="0"/>
              </a:spcBef>
              <a:spcAft>
                <a:spcPts val="0"/>
              </a:spcAft>
              <a:buClr>
                <a:schemeClr val="dk1"/>
              </a:buClr>
              <a:buSzPts val="1800"/>
              <a:buFont typeface="Arial" panose="020B0604020202020204" pitchFamily="34" charset="0"/>
              <a:buChar char="•"/>
            </a:pPr>
            <a:endParaRPr lang="en"/>
          </a:p>
          <a:p>
            <a:pPr marL="285750" indent="-285750">
              <a:lnSpc>
                <a:spcPct val="100000"/>
              </a:lnSpc>
              <a:buSzPts val="1800"/>
              <a:buFont typeface="Arial" panose="020B0604020202020204" pitchFamily="34" charset="0"/>
              <a:buChar char="•"/>
            </a:pPr>
            <a:r>
              <a:rPr lang="en-US" sz="1800"/>
              <a:t>Click the ‘Learn More’ button to be taken to the Alert page to see the details.</a:t>
            </a:r>
            <a:endParaRPr sz="1800"/>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pic>
        <p:nvPicPr>
          <p:cNvPr id="384" name="Google Shape;384;p68" descr="Screenshot of a WISEdata Portal Data Quality Alert."/>
          <p:cNvPicPr preferRelativeResize="0"/>
          <p:nvPr/>
        </p:nvPicPr>
        <p:blipFill>
          <a:blip r:embed="rId4">
            <a:alphaModFix/>
          </a:blip>
          <a:stretch>
            <a:fillRect/>
          </a:stretch>
        </p:blipFill>
        <p:spPr>
          <a:xfrm>
            <a:off x="338137" y="1867741"/>
            <a:ext cx="8467725" cy="514350"/>
          </a:xfrm>
          <a:prstGeom prst="rect">
            <a:avLst/>
          </a:prstGeom>
          <a:noFill/>
          <a:ln w="3175">
            <a:solidFill>
              <a:schemeClr val="bg1">
                <a:lumMod val="50000"/>
              </a:schemeClr>
            </a:solid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2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91" name="Google Shape;391;p69"/>
          <p:cNvSpPr txBox="1">
            <a:spLocks noGrp="1"/>
          </p:cNvSpPr>
          <p:nvPr>
            <p:ph type="body" idx="2"/>
          </p:nvPr>
        </p:nvSpPr>
        <p:spPr>
          <a:xfrm>
            <a:off x="460690" y="921604"/>
            <a:ext cx="8222620" cy="634970"/>
          </a:xfrm>
          <a:prstGeom prst="rect">
            <a:avLst/>
          </a:prstGeom>
          <a:noFill/>
          <a:ln>
            <a:noFill/>
          </a:ln>
        </p:spPr>
        <p:txBody>
          <a:bodyPr spcFirstLastPara="1" wrap="square" lIns="91425" tIns="45700" rIns="91425" bIns="45700" anchor="t" anchorCtr="0">
            <a:noAutofit/>
          </a:bodyPr>
          <a:lstStyle/>
          <a:p>
            <a:pPr marL="285750" indent="-285750">
              <a:lnSpc>
                <a:spcPct val="100000"/>
              </a:lnSpc>
            </a:pPr>
            <a:r>
              <a:rPr lang="en" sz="1800"/>
              <a:t>Follow the instructions to investigate, review, and/or correct your data.</a:t>
            </a:r>
            <a:endParaRPr sz="1800"/>
          </a:p>
          <a:p>
            <a:pPr marL="164592"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pic>
        <p:nvPicPr>
          <p:cNvPr id="392" name="Google Shape;392;p69" descr="A screenshot of the WISEdata Portal Data Quality Alert instructions."/>
          <p:cNvPicPr preferRelativeResize="0"/>
          <p:nvPr/>
        </p:nvPicPr>
        <p:blipFill>
          <a:blip r:embed="rId4">
            <a:alphaModFix/>
          </a:blip>
          <a:stretch>
            <a:fillRect/>
          </a:stretch>
        </p:blipFill>
        <p:spPr>
          <a:xfrm>
            <a:off x="0" y="1314676"/>
            <a:ext cx="9144000" cy="3928498"/>
          </a:xfrm>
          <a:prstGeom prst="rect">
            <a:avLst/>
          </a:prstGeom>
          <a:noFill/>
          <a:ln w="3175">
            <a:solidFill>
              <a:schemeClr val="bg1">
                <a:lumMod val="50000"/>
              </a:schemeClr>
            </a:solidFill>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3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98" name="Google Shape;398;p70"/>
          <p:cNvSpPr txBox="1">
            <a:spLocks noGrp="1"/>
          </p:cNvSpPr>
          <p:nvPr>
            <p:ph type="body" idx="2"/>
          </p:nvPr>
        </p:nvSpPr>
        <p:spPr>
          <a:xfrm>
            <a:off x="467669" y="1081923"/>
            <a:ext cx="8229601" cy="2813001"/>
          </a:xfrm>
          <a:prstGeom prst="rect">
            <a:avLst/>
          </a:prstGeom>
          <a:noFill/>
          <a:ln>
            <a:noFill/>
          </a:ln>
        </p:spPr>
        <p:txBody>
          <a:bodyPr spcFirstLastPara="1" wrap="square" lIns="91425" tIns="45700" rIns="91425" bIns="45700" anchor="t" anchorCtr="0">
            <a:noAutofit/>
          </a:bodyPr>
          <a:lstStyle/>
          <a:p>
            <a:pPr marL="285750" indent="-285750">
              <a:lnSpc>
                <a:spcPct val="100000"/>
              </a:lnSpc>
              <a:buSzPts val="1800"/>
            </a:pPr>
            <a:r>
              <a:rPr lang="en"/>
              <a:t>Acknowledge the alert once you follow the Instructions in the Important Information section of the page.</a:t>
            </a:r>
          </a:p>
          <a:p>
            <a:pPr marL="285750" indent="-285750">
              <a:lnSpc>
                <a:spcPct val="100000"/>
              </a:lnSpc>
              <a:buSzPts val="1800"/>
            </a:pPr>
            <a:endParaRPr lang="en"/>
          </a:p>
          <a:p>
            <a:pPr marL="285750" indent="-285750">
              <a:lnSpc>
                <a:spcPct val="100000"/>
              </a:lnSpc>
              <a:buSzPts val="1800"/>
            </a:pPr>
            <a:endParaRPr lang="en"/>
          </a:p>
          <a:p>
            <a:pPr marL="0" indent="0">
              <a:lnSpc>
                <a:spcPct val="100000"/>
              </a:lnSpc>
              <a:buSzPts val="1800"/>
              <a:buNone/>
            </a:pPr>
            <a:endParaRPr lang="en"/>
          </a:p>
          <a:p>
            <a:pPr marL="285750" indent="-285750">
              <a:lnSpc>
                <a:spcPct val="100000"/>
              </a:lnSpc>
              <a:buSzPts val="1800"/>
            </a:pPr>
            <a:endParaRPr lang="en"/>
          </a:p>
          <a:p>
            <a:pPr marL="285750" indent="-285750">
              <a:lnSpc>
                <a:spcPct val="100000"/>
              </a:lnSpc>
              <a:buSzPts val="1800"/>
            </a:pPr>
            <a:endParaRPr/>
          </a:p>
          <a:p>
            <a:pPr marL="164592" lvl="0" indent="0" algn="l" rtl="0">
              <a:lnSpc>
                <a:spcPct val="100000"/>
              </a:lnSpc>
              <a:spcBef>
                <a:spcPts val="0"/>
              </a:spcBef>
              <a:spcAft>
                <a:spcPts val="0"/>
              </a:spcAft>
              <a:buNone/>
            </a:pPr>
            <a:endParaRPr/>
          </a:p>
          <a:p>
            <a:pPr marL="285750" indent="-285750">
              <a:lnSpc>
                <a:spcPct val="100000"/>
              </a:lnSpc>
              <a:buSzPts val="1800"/>
            </a:pPr>
            <a:r>
              <a:rPr lang="en"/>
              <a:t>Only the Primary or Secondary WISEdata contact can acknowledge the alerts</a:t>
            </a:r>
            <a:r>
              <a:rPr lang="en" sz="1800"/>
              <a:t>.</a:t>
            </a:r>
            <a:endParaRPr sz="1800"/>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pic>
        <p:nvPicPr>
          <p:cNvPr id="399" name="Google Shape;399;p70" descr="Screenshot of a Data Quality Alert reminder in WISEdata Portal.">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34485" y="1770152"/>
            <a:ext cx="8839200" cy="1412620"/>
          </a:xfrm>
          <a:prstGeom prst="rect">
            <a:avLst/>
          </a:prstGeom>
          <a:noFill/>
          <a:ln w="3175">
            <a:solidFill>
              <a:schemeClr val="bg1">
                <a:lumMod val="50000"/>
              </a:schemeClr>
            </a:solid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Reviewing WISEdata Tasks</a:t>
            </a:r>
          </a:p>
        </p:txBody>
      </p:sp>
      <p:sp>
        <p:nvSpPr>
          <p:cNvPr id="405" name="Google Shape;405;p71"/>
          <p:cNvSpPr txBox="1">
            <a:spLocks noGrp="1"/>
          </p:cNvSpPr>
          <p:nvPr>
            <p:ph type="body" idx="2"/>
          </p:nvPr>
        </p:nvSpPr>
        <p:spPr>
          <a:xfrm>
            <a:off x="474649" y="1087582"/>
            <a:ext cx="8212151" cy="2780322"/>
          </a:xfrm>
          <a:prstGeom prst="rect">
            <a:avLst/>
          </a:prstGeom>
          <a:noFill/>
          <a:ln>
            <a:noFill/>
          </a:ln>
        </p:spPr>
        <p:txBody>
          <a:bodyPr spcFirstLastPara="1" wrap="square" lIns="91425" tIns="45700" rIns="91425" bIns="45700" anchor="t" anchorCtr="0">
            <a:noAutofit/>
          </a:bodyPr>
          <a:lstStyle/>
          <a:p>
            <a:pPr marL="0" indent="0">
              <a:lnSpc>
                <a:spcPct val="100000"/>
              </a:lnSpc>
              <a:buSzPts val="1800"/>
              <a:buNone/>
            </a:pPr>
            <a:r>
              <a:rPr lang="en" sz="1800"/>
              <a:t>Prior to a snapshot: make sure that:</a:t>
            </a:r>
          </a:p>
          <a:p>
            <a:pPr marL="285750" indent="-285750">
              <a:lnSpc>
                <a:spcPct val="100000"/>
              </a:lnSpc>
              <a:buSzPts val="1800"/>
            </a:pPr>
            <a:r>
              <a:rPr lang="en" sz="1800"/>
              <a:t>all errors are resolved.</a:t>
            </a:r>
          </a:p>
          <a:p>
            <a:pPr marL="285750" indent="-285750">
              <a:lnSpc>
                <a:spcPct val="100000"/>
              </a:lnSpc>
              <a:buSzPts val="1800"/>
            </a:pPr>
            <a:r>
              <a:rPr lang="en"/>
              <a:t>all </a:t>
            </a:r>
            <a:r>
              <a:rPr lang="en" sz="1800"/>
              <a:t>warnings are either acknowledged or resolved.</a:t>
            </a:r>
          </a:p>
          <a:p>
            <a:pPr marL="0" lvl="0" indent="0" algn="l" rtl="0">
              <a:lnSpc>
                <a:spcPct val="100000"/>
              </a:lnSpc>
              <a:spcBef>
                <a:spcPts val="0"/>
              </a:spcBef>
              <a:spcAft>
                <a:spcPts val="0"/>
              </a:spcAft>
              <a:buNone/>
            </a:pPr>
            <a:endParaRPr sz="1800"/>
          </a:p>
          <a:p>
            <a:pPr marL="285750" indent="-285750">
              <a:lnSpc>
                <a:spcPct val="100000"/>
              </a:lnSpc>
              <a:buSzPts val="1800"/>
            </a:pPr>
            <a:r>
              <a:rPr lang="en" sz="1800"/>
              <a:t>Look for and read notifications from the DPI Customer Services Team. </a:t>
            </a:r>
          </a:p>
          <a:p>
            <a:pPr marL="742950" lvl="1" indent="-285750">
              <a:lnSpc>
                <a:spcPct val="100000"/>
              </a:lnSpc>
              <a:buSzPct val="100000"/>
              <a:buFont typeface="Courier New" panose="02070309020205020404" pitchFamily="49" charset="0"/>
              <a:buChar char="o"/>
            </a:pPr>
            <a:r>
              <a:rPr lang="en"/>
              <a:t>Operational data quality checks.</a:t>
            </a:r>
          </a:p>
          <a:p>
            <a:pPr marL="742950" lvl="1" indent="-285750">
              <a:lnSpc>
                <a:spcPct val="100000"/>
              </a:lnSpc>
              <a:buSzPct val="100000"/>
              <a:buFont typeface="Courier New" panose="02070309020205020404" pitchFamily="49" charset="0"/>
              <a:buChar char="o"/>
            </a:pPr>
            <a:r>
              <a:rPr lang="en"/>
              <a:t>May reach out to you to help with specific issues they find.</a:t>
            </a:r>
          </a:p>
          <a:p>
            <a:pPr marL="742950" lvl="1" indent="-285750">
              <a:lnSpc>
                <a:spcPct val="100000"/>
              </a:lnSpc>
              <a:buSzPct val="100000"/>
              <a:buFont typeface="Courier New" panose="02070309020205020404" pitchFamily="49" charset="0"/>
              <a:buChar char="o"/>
            </a:pPr>
            <a:r>
              <a:rPr lang="en"/>
              <a:t>~6-8 weeks leading up to the snapshot.</a:t>
            </a:r>
            <a:endParaRPr/>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Reporting Requirements</a:t>
            </a:r>
          </a:p>
        </p:txBody>
      </p:sp>
      <p:sp>
        <p:nvSpPr>
          <p:cNvPr id="236" name="Google Shape;236;p46"/>
          <p:cNvSpPr txBox="1"/>
          <p:nvPr/>
        </p:nvSpPr>
        <p:spPr>
          <a:xfrm>
            <a:off x="474650" y="1086139"/>
            <a:ext cx="8215640" cy="3021734"/>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2700" lvl="0" algn="ctr" rtl="0">
              <a:spcBef>
                <a:spcPts val="0"/>
              </a:spcBef>
              <a:spcAft>
                <a:spcPts val="0"/>
              </a:spcAft>
              <a:buClr>
                <a:srgbClr val="000000"/>
              </a:buClr>
              <a:buSzPts val="1600"/>
            </a:pPr>
            <a:endParaRPr lang="en" sz="1600" b="1" dirty="0">
              <a:solidFill>
                <a:srgbClr val="000000"/>
              </a:solidFill>
              <a:latin typeface="Lato"/>
              <a:ea typeface="Lato"/>
              <a:cs typeface="Lato"/>
              <a:sym typeface="Lato"/>
            </a:endParaRPr>
          </a:p>
          <a:p>
            <a:pPr marL="12700" lvl="0" algn="ctr" rtl="0">
              <a:spcBef>
                <a:spcPts val="0"/>
              </a:spcBef>
              <a:spcAft>
                <a:spcPts val="0"/>
              </a:spcAft>
              <a:buClr>
                <a:srgbClr val="000000"/>
              </a:buClr>
              <a:buSzPts val="1600"/>
            </a:pPr>
            <a:r>
              <a:rPr lang="en" sz="1600" b="1" dirty="0">
                <a:solidFill>
                  <a:srgbClr val="000000"/>
                </a:solidFill>
                <a:latin typeface="Lato"/>
                <a:ea typeface="Lato"/>
                <a:cs typeface="Lato"/>
                <a:sym typeface="Lato"/>
              </a:rPr>
              <a:t>Tuesday, December </a:t>
            </a:r>
            <a:r>
              <a:rPr lang="en" sz="1600" b="1" dirty="0">
                <a:latin typeface="Lato"/>
                <a:ea typeface="Lato"/>
                <a:cs typeface="Lato"/>
                <a:sym typeface="Lato"/>
              </a:rPr>
              <a:t>5</a:t>
            </a:r>
            <a:r>
              <a:rPr lang="en" sz="1600" b="1" dirty="0">
                <a:solidFill>
                  <a:srgbClr val="000000"/>
                </a:solidFill>
                <a:latin typeface="Lato"/>
                <a:ea typeface="Lato"/>
                <a:cs typeface="Lato"/>
                <a:sym typeface="Lato"/>
              </a:rPr>
              <a:t>, </a:t>
            </a:r>
            <a:r>
              <a:rPr lang="en" sz="1600" b="1" dirty="0">
                <a:latin typeface="Lato"/>
                <a:ea typeface="Lato"/>
                <a:cs typeface="Lato"/>
                <a:sym typeface="Lato"/>
              </a:rPr>
              <a:t>2023</a:t>
            </a:r>
            <a:r>
              <a:rPr lang="en" sz="1600" b="1" dirty="0">
                <a:solidFill>
                  <a:srgbClr val="000000"/>
                </a:solidFill>
                <a:latin typeface="Lato"/>
                <a:ea typeface="Lato"/>
                <a:cs typeface="Lato"/>
                <a:sym typeface="Lato"/>
              </a:rPr>
              <a:t> Snapshot</a:t>
            </a:r>
            <a:endParaRPr lang="en-US" sz="1600" b="1" dirty="0">
              <a:solidFill>
                <a:srgbClr val="000000"/>
              </a:solidFill>
              <a:latin typeface="Lato"/>
              <a:ea typeface="Lato"/>
              <a:cs typeface="Lato"/>
            </a:endParaRPr>
          </a:p>
          <a:p>
            <a:pPr marL="514350" lvl="1" indent="-285750" algn="ctr" rtl="0">
              <a:spcBef>
                <a:spcPts val="0"/>
              </a:spcBef>
              <a:spcAft>
                <a:spcPts val="0"/>
              </a:spcAft>
              <a:buClr>
                <a:srgbClr val="000000"/>
              </a:buClr>
              <a:buSzPts val="1600"/>
              <a:buFont typeface="Arial" panose="020B0604020202020204" pitchFamily="34" charset="0"/>
              <a:buChar char="•"/>
            </a:pPr>
            <a:r>
              <a:rPr lang="en" sz="1600" dirty="0">
                <a:latin typeface="Lato"/>
                <a:ea typeface="Lato"/>
                <a:cs typeface="Lato"/>
                <a:sym typeface="Lato"/>
              </a:rPr>
              <a:t> 2022-23</a:t>
            </a:r>
            <a:r>
              <a:rPr lang="en" sz="1600" dirty="0">
                <a:solidFill>
                  <a:srgbClr val="000000"/>
                </a:solidFill>
                <a:latin typeface="Lato"/>
                <a:ea typeface="Lato"/>
                <a:cs typeface="Lato"/>
                <a:sym typeface="Lato"/>
              </a:rPr>
              <a:t> Year End Attendance</a:t>
            </a:r>
            <a:r>
              <a:rPr lang="en" sz="1600" dirty="0">
                <a:latin typeface="Lato"/>
                <a:ea typeface="Lato"/>
                <a:cs typeface="Lato"/>
                <a:sym typeface="Lato"/>
              </a:rPr>
              <a:t> </a:t>
            </a:r>
            <a:r>
              <a:rPr lang="en" sz="1600" dirty="0">
                <a:solidFill>
                  <a:srgbClr val="000000"/>
                </a:solidFill>
                <a:latin typeface="Lato"/>
                <a:ea typeface="Lato"/>
                <a:cs typeface="Lato"/>
                <a:sym typeface="Lato"/>
              </a:rPr>
              <a:t>&amp; Completion</a:t>
            </a:r>
            <a:endParaRPr sz="1600" dirty="0">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2023-24 </a:t>
            </a:r>
            <a:r>
              <a:rPr lang="en" sz="1600" dirty="0">
                <a:solidFill>
                  <a:srgbClr val="000000"/>
                </a:solidFill>
                <a:latin typeface="Lato"/>
                <a:ea typeface="Lato"/>
                <a:cs typeface="Lato"/>
                <a:sym typeface="Lato"/>
              </a:rPr>
              <a:t>Third Friday of September Enrollment</a:t>
            </a:r>
            <a:r>
              <a:rPr lang="en" sz="1600" dirty="0">
                <a:latin typeface="Lato"/>
                <a:ea typeface="Lato"/>
                <a:cs typeface="Lato"/>
                <a:sym typeface="Lato"/>
              </a:rPr>
              <a:t> </a:t>
            </a:r>
            <a:endParaRPr sz="1600" dirty="0">
              <a:solidFill>
                <a:srgbClr val="000000"/>
              </a:solidFill>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2023-24 </a:t>
            </a:r>
            <a:r>
              <a:rPr lang="en" sz="1600" dirty="0">
                <a:solidFill>
                  <a:srgbClr val="000000"/>
                </a:solidFill>
                <a:latin typeface="Lato"/>
                <a:ea typeface="Lato"/>
                <a:cs typeface="Lato"/>
                <a:sym typeface="Lato"/>
              </a:rPr>
              <a:t>Digital Equity Data (</a:t>
            </a:r>
            <a:r>
              <a:rPr lang="en" sz="1600" dirty="0">
                <a:latin typeface="Lato"/>
                <a:ea typeface="Lato"/>
                <a:cs typeface="Lato"/>
                <a:sym typeface="Lato"/>
              </a:rPr>
              <a:t>recommended, not required)</a:t>
            </a:r>
            <a:endParaRPr sz="1600" dirty="0">
              <a:solidFill>
                <a:srgbClr val="000000"/>
              </a:solidFill>
              <a:latin typeface="Lato"/>
              <a:ea typeface="Lato"/>
              <a:cs typeface="Lato"/>
            </a:endParaRPr>
          </a:p>
          <a:p>
            <a:pPr marL="12700" lvl="0" algn="l" rtl="0">
              <a:spcBef>
                <a:spcPts val="439"/>
              </a:spcBef>
              <a:spcAft>
                <a:spcPts val="0"/>
              </a:spcAft>
              <a:buClr>
                <a:srgbClr val="000000"/>
              </a:buClr>
              <a:buSzPts val="1600"/>
            </a:pPr>
            <a:endParaRPr lang="en" sz="1600" b="1" dirty="0">
              <a:latin typeface="Lato"/>
              <a:ea typeface="Lato"/>
              <a:cs typeface="Lato"/>
              <a:sym typeface="Lato"/>
            </a:endParaRPr>
          </a:p>
          <a:p>
            <a:pPr marL="12700" lvl="0" algn="ctr" rtl="0">
              <a:spcBef>
                <a:spcPts val="439"/>
              </a:spcBef>
              <a:spcAft>
                <a:spcPts val="0"/>
              </a:spcAft>
              <a:buClr>
                <a:srgbClr val="000000"/>
              </a:buClr>
              <a:buSzPts val="1600"/>
            </a:pPr>
            <a:r>
              <a:rPr lang="en" sz="1600" b="1" dirty="0">
                <a:solidFill>
                  <a:srgbClr val="000000"/>
                </a:solidFill>
                <a:latin typeface="Lato"/>
                <a:ea typeface="Lato"/>
                <a:cs typeface="Lato"/>
                <a:sym typeface="Lato"/>
              </a:rPr>
              <a:t>May </a:t>
            </a:r>
            <a:r>
              <a:rPr lang="en" sz="1600" b="1" dirty="0">
                <a:latin typeface="Lato"/>
                <a:ea typeface="Lato"/>
                <a:cs typeface="Lato"/>
                <a:sym typeface="Lato"/>
              </a:rPr>
              <a:t>2024</a:t>
            </a:r>
            <a:r>
              <a:rPr lang="en" sz="1600" b="1" dirty="0">
                <a:solidFill>
                  <a:srgbClr val="000000"/>
                </a:solidFill>
                <a:latin typeface="Lato"/>
                <a:ea typeface="Lato"/>
                <a:cs typeface="Lato"/>
                <a:sym typeface="Lato"/>
              </a:rPr>
              <a:t> Snapshot </a:t>
            </a:r>
            <a:r>
              <a:rPr lang="en" sz="1600" b="1" i="1" dirty="0">
                <a:solidFill>
                  <a:srgbClr val="000000"/>
                </a:solidFill>
                <a:latin typeface="Lato"/>
                <a:ea typeface="Lato"/>
                <a:cs typeface="Lato"/>
                <a:sym typeface="Lato"/>
              </a:rPr>
              <a:t>(</a:t>
            </a:r>
            <a:r>
              <a:rPr lang="en" sz="1600" b="1" i="1" dirty="0">
                <a:latin typeface="Lato"/>
                <a:ea typeface="Lato"/>
                <a:cs typeface="Lato"/>
                <a:sym typeface="Lato"/>
              </a:rPr>
              <a:t>TBD</a:t>
            </a:r>
            <a:r>
              <a:rPr lang="en" sz="1600" b="1" i="1" dirty="0">
                <a:solidFill>
                  <a:srgbClr val="000000"/>
                </a:solidFill>
                <a:latin typeface="Lato"/>
                <a:ea typeface="Lato"/>
                <a:cs typeface="Lato"/>
                <a:sym typeface="Lato"/>
              </a:rPr>
              <a:t>)</a:t>
            </a:r>
            <a:endParaRPr sz="1600" b="1" i="1" dirty="0">
              <a:solidFill>
                <a:srgbClr val="000000"/>
              </a:solidFill>
              <a:latin typeface="Lato"/>
              <a:ea typeface="Lato"/>
              <a:cs typeface="Lato"/>
            </a:endParaRPr>
          </a:p>
          <a:p>
            <a:pPr marL="228600" lvl="1" algn="ctr">
              <a:spcBef>
                <a:spcPts val="439"/>
              </a:spcBef>
              <a:buSzPts val="1600"/>
            </a:pPr>
            <a:r>
              <a:rPr lang="en" sz="1600" dirty="0">
                <a:latin typeface="Lato"/>
                <a:ea typeface="Lato"/>
                <a:cs typeface="Lato"/>
                <a:sym typeface="Lato"/>
              </a:rPr>
              <a:t>2023-24 </a:t>
            </a:r>
            <a:r>
              <a:rPr lang="en" sz="1600" dirty="0">
                <a:solidFill>
                  <a:srgbClr val="000000"/>
                </a:solidFill>
                <a:latin typeface="Lato"/>
                <a:ea typeface="Lato"/>
                <a:cs typeface="Lato"/>
                <a:sym typeface="Lato"/>
              </a:rPr>
              <a:t>Spring Demographics</a:t>
            </a:r>
            <a:r>
              <a:rPr lang="en" sz="1600" dirty="0">
                <a:latin typeface="Lato"/>
                <a:ea typeface="Lato"/>
                <a:cs typeface="Lato"/>
                <a:sym typeface="Lato"/>
              </a:rPr>
              <a:t> </a:t>
            </a:r>
            <a:endParaRPr sz="1600" dirty="0">
              <a:latin typeface="Lato"/>
              <a:ea typeface="Lato"/>
              <a:cs typeface="Lato"/>
            </a:endParaRPr>
          </a:p>
          <a:p>
            <a:pPr marL="0" lvl="0" indent="0" algn="l" rtl="0">
              <a:spcBef>
                <a:spcPts val="0"/>
              </a:spcBef>
              <a:spcAft>
                <a:spcPts val="0"/>
              </a:spcAft>
              <a:buNone/>
            </a:pPr>
            <a:endParaRPr sz="1600" dirty="0">
              <a:latin typeface="Lato"/>
              <a:ea typeface="Lato"/>
              <a:cs typeface="Lato"/>
              <a:sym typeface="Lato"/>
            </a:endParaRPr>
          </a:p>
          <a:p>
            <a:pPr marL="0" lvl="0" indent="0" algn="ctr" rtl="0">
              <a:spcBef>
                <a:spcPts val="0"/>
              </a:spcBef>
              <a:spcAft>
                <a:spcPts val="0"/>
              </a:spcAft>
              <a:buNone/>
            </a:pPr>
            <a:r>
              <a:rPr lang="en-US" dirty="0">
                <a:solidFill>
                  <a:schemeClr val="dk1"/>
                </a:solidFill>
                <a:latin typeface="Lato"/>
                <a:ea typeface="Lato"/>
                <a:cs typeface="Lato"/>
                <a:sym typeface="Lato"/>
                <a:hlinkClick r:id="rId4"/>
              </a:rPr>
              <a:t>Snapshot Preparation Guidance webpage</a:t>
            </a:r>
            <a:endParaRPr dirty="0">
              <a:solidFill>
                <a:schemeClr val="dk1"/>
              </a:solidFill>
              <a:latin typeface="Lato"/>
              <a:ea typeface="Lato"/>
              <a:cs typeface="Lato"/>
              <a:sym typeface="Lato"/>
            </a:endParaRPr>
          </a:p>
          <a:p>
            <a:pPr marL="0" lvl="0" indent="0" algn="l" rtl="0">
              <a:spcBef>
                <a:spcPts val="1800"/>
              </a:spcBef>
              <a:spcAft>
                <a:spcPts val="0"/>
              </a:spcAft>
              <a:buNone/>
            </a:pPr>
            <a:endParaRPr sz="1800" b="1" dirty="0">
              <a:latin typeface="Lato"/>
              <a:ea typeface="Lato"/>
              <a:cs typeface="Lato"/>
              <a:sym typeface="Lato"/>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Preparation Summary</a:t>
            </a:r>
          </a:p>
        </p:txBody>
      </p:sp>
      <p:graphicFrame>
        <p:nvGraphicFramePr>
          <p:cNvPr id="411" name="Google Shape;411;p72"/>
          <p:cNvGraphicFramePr/>
          <p:nvPr>
            <p:extLst>
              <p:ext uri="{D42A27DB-BD31-4B8C-83A1-F6EECF244321}">
                <p14:modId xmlns:p14="http://schemas.microsoft.com/office/powerpoint/2010/main" val="3277642455"/>
              </p:ext>
            </p:extLst>
          </p:nvPr>
        </p:nvGraphicFramePr>
        <p:xfrm>
          <a:off x="628213" y="1075048"/>
          <a:ext cx="7887574" cy="3616900"/>
        </p:xfrm>
        <a:graphic>
          <a:graphicData uri="http://schemas.openxmlformats.org/drawingml/2006/table">
            <a:tbl>
              <a:tblPr firstRow="1">
                <a:noFill/>
                <a:tableStyleId>{44DFEE51-86DA-42D9-8CFF-5B078BC52E03}</a:tableStyleId>
              </a:tblPr>
              <a:tblGrid>
                <a:gridCol w="3943787">
                  <a:extLst>
                    <a:ext uri="{9D8B030D-6E8A-4147-A177-3AD203B41FA5}">
                      <a16:colId xmlns:a16="http://schemas.microsoft.com/office/drawing/2014/main" val="20000"/>
                    </a:ext>
                  </a:extLst>
                </a:gridCol>
                <a:gridCol w="3943787">
                  <a:extLst>
                    <a:ext uri="{9D8B030D-6E8A-4147-A177-3AD203B41FA5}">
                      <a16:colId xmlns:a16="http://schemas.microsoft.com/office/drawing/2014/main" val="20001"/>
                    </a:ext>
                  </a:extLst>
                </a:gridCol>
              </a:tblGrid>
              <a:tr h="874069">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WISEdata Regularly.</a:t>
                      </a:r>
                      <a:endParaRPr sz="2400" b="1">
                        <a:solidFill>
                          <a:schemeClr val="dk1"/>
                        </a:solidFill>
                        <a:latin typeface="Lato"/>
                        <a:ea typeface="Lato"/>
                        <a:cs typeface="Lato"/>
                        <a:sym typeface="Lato"/>
                      </a:endParaRPr>
                    </a:p>
                  </a:txBody>
                  <a:tcPr marL="91425" marR="91425" marT="91425" marB="91425" anchor="ctr">
                    <a:solidFill>
                      <a:srgbClr val="FFFFFF"/>
                    </a:solidFill>
                  </a:tcPr>
                </a:tc>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WISEdata to </a:t>
                      </a:r>
                    </a:p>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Prep for a Snapshot.</a:t>
                      </a:r>
                      <a:endParaRPr sz="2400" b="1">
                        <a:solidFill>
                          <a:schemeClr val="dk1"/>
                        </a:solidFill>
                        <a:latin typeface="Lato"/>
                        <a:ea typeface="Lato"/>
                        <a:cs typeface="Lato"/>
                        <a:sym typeface="Lato"/>
                      </a:endParaRPr>
                    </a:p>
                  </a:txBody>
                  <a:tcPr marL="91425" marR="91425" marT="91425" marB="91425" anchor="ctr">
                    <a:solidFill>
                      <a:srgbClr val="FFFFFF"/>
                    </a:solidFill>
                  </a:tcPr>
                </a:tc>
                <a:extLst>
                  <a:ext uri="{0D108BD9-81ED-4DB2-BD59-A6C34878D82A}">
                    <a16:rowId xmlns:a16="http://schemas.microsoft.com/office/drawing/2014/main" val="10000"/>
                  </a:ext>
                </a:extLst>
              </a:tr>
              <a:tr h="2575588">
                <a:tc>
                  <a:txBody>
                    <a:bodyPr/>
                    <a:lstStyle/>
                    <a:p>
                      <a:pPr marL="361950" lvl="0" indent="-285750" algn="l" rtl="0">
                        <a:lnSpc>
                          <a:spcPct val="100000"/>
                        </a:lnSpc>
                        <a:spcBef>
                          <a:spcPts val="439"/>
                        </a:spcBef>
                        <a:spcAft>
                          <a:spcPts val="0"/>
                        </a:spcAft>
                        <a:buClr>
                          <a:schemeClr val="dk1"/>
                        </a:buClr>
                        <a:buSzPts val="2400"/>
                        <a:buFont typeface="Arial" panose="020B0604020202020204" pitchFamily="34" charset="0"/>
                        <a:buChar char="•"/>
                      </a:pPr>
                      <a:r>
                        <a:rPr lang="en-US" sz="1800">
                          <a:solidFill>
                            <a:schemeClr val="dk1"/>
                          </a:solidFill>
                          <a:latin typeface="Lato" panose="020F0502020204030203" pitchFamily="34" charset="0"/>
                          <a:ea typeface="Lato"/>
                          <a:cs typeface="Lato"/>
                          <a:sym typeface="Lato"/>
                        </a:rPr>
                        <a:t>You and your team should be checking the WISEdata Portal weekly, if not daily.</a:t>
                      </a:r>
                    </a:p>
                    <a:p>
                      <a:pPr marL="36195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a:solidFill>
                            <a:schemeClr val="dk1"/>
                          </a:solidFill>
                          <a:latin typeface="Lato" panose="020F0502020204030203" pitchFamily="34" charset="0"/>
                          <a:ea typeface="Lato"/>
                          <a:cs typeface="Lato"/>
                          <a:sym typeface="Lato"/>
                        </a:rPr>
                        <a:t>It’s critical that this is a team process, not just one person in the office.</a:t>
                      </a:r>
                    </a:p>
                    <a:p>
                      <a:pPr marL="0" lvl="0" indent="0" algn="ctr" rtl="0">
                        <a:spcBef>
                          <a:spcPts val="0"/>
                        </a:spcBef>
                        <a:spcAft>
                          <a:spcPts val="0"/>
                        </a:spcAft>
                        <a:buNone/>
                      </a:pPr>
                      <a:r>
                        <a:rPr lang="en-US" sz="1800" b="1">
                          <a:solidFill>
                            <a:srgbClr val="A00B0B"/>
                          </a:solidFill>
                          <a:latin typeface="Lato" panose="020F0502020204030203" pitchFamily="34" charset="0"/>
                        </a:rPr>
                        <a:t>Remember!</a:t>
                      </a:r>
                      <a:r>
                        <a:rPr lang="en-US" sz="1800">
                          <a:solidFill>
                            <a:srgbClr val="A00B0B"/>
                          </a:solidFill>
                          <a:latin typeface="Lato" panose="020F0502020204030203" pitchFamily="34" charset="0"/>
                        </a:rPr>
                        <a:t> </a:t>
                      </a:r>
                    </a:p>
                    <a:p>
                      <a:pPr marL="0" lvl="0" indent="0" algn="ctr" rtl="0">
                        <a:spcBef>
                          <a:spcPts val="0"/>
                        </a:spcBef>
                        <a:spcAft>
                          <a:spcPts val="0"/>
                        </a:spcAft>
                        <a:buNone/>
                      </a:pPr>
                      <a:r>
                        <a:rPr lang="en-US" sz="1800">
                          <a:latin typeface="Lato" panose="020F0502020204030203" pitchFamily="34" charset="0"/>
                        </a:rPr>
                        <a:t>Frequent, regular review means less burden at snapshot time!</a:t>
                      </a:r>
                      <a:endParaRPr lang="en-US" sz="1800">
                        <a:solidFill>
                          <a:schemeClr val="dk1"/>
                        </a:solidFill>
                        <a:latin typeface="Lato" panose="020F0502020204030203" pitchFamily="34" charset="0"/>
                        <a:ea typeface="Lato"/>
                        <a:cs typeface="Lato"/>
                        <a:sym typeface="Lato"/>
                      </a:endParaRPr>
                    </a:p>
                  </a:txBody>
                  <a:tcPr marL="91425" marR="91425" marT="91425" marB="91425">
                    <a:solidFill>
                      <a:srgbClr val="E2E2F6"/>
                    </a:solidFill>
                  </a:tcPr>
                </a:tc>
                <a:tc>
                  <a:txBody>
                    <a:bodyPr/>
                    <a:lstStyle/>
                    <a:p>
                      <a:pPr marL="361950" lvl="0" indent="-285750" algn="l" rtl="0">
                        <a:spcBef>
                          <a:spcPts val="439"/>
                        </a:spcBef>
                        <a:spcAft>
                          <a:spcPts val="0"/>
                        </a:spcAft>
                        <a:buClr>
                          <a:schemeClr val="dk1"/>
                        </a:buClr>
                        <a:buSzPts val="2400"/>
                        <a:buFont typeface="Arial" panose="020B0604020202020204" pitchFamily="34" charset="0"/>
                        <a:buChar char="•"/>
                      </a:pPr>
                      <a:r>
                        <a:rPr lang="en-US" sz="1800">
                          <a:solidFill>
                            <a:schemeClr val="dk1"/>
                          </a:solidFill>
                          <a:latin typeface="Lato"/>
                          <a:ea typeface="Lato"/>
                          <a:cs typeface="Lato"/>
                          <a:sym typeface="Lato"/>
                        </a:rPr>
                        <a:t>In the 6-8 weeks prior to a snapshot, review the data weekly.</a:t>
                      </a:r>
                    </a:p>
                    <a:p>
                      <a:pPr marL="361950" lvl="0" indent="-285750" algn="l" rtl="0">
                        <a:spcBef>
                          <a:spcPts val="439"/>
                        </a:spcBef>
                        <a:spcAft>
                          <a:spcPts val="0"/>
                        </a:spcAft>
                        <a:buClr>
                          <a:schemeClr val="dk1"/>
                        </a:buClr>
                        <a:buSzPts val="2400"/>
                        <a:buFont typeface="Arial" panose="020B0604020202020204" pitchFamily="34" charset="0"/>
                        <a:buChar char="•"/>
                      </a:pPr>
                      <a:r>
                        <a:rPr lang="en-US" sz="1800">
                          <a:solidFill>
                            <a:schemeClr val="dk1"/>
                          </a:solidFill>
                          <a:latin typeface="Lato"/>
                          <a:ea typeface="Lato"/>
                          <a:cs typeface="Lato"/>
                          <a:sym typeface="Lato"/>
                        </a:rPr>
                        <a:t>Include anyone who has reason to use or know about the data: assessment, accountability directors, principals, food service directors, special ed directors, etc.</a:t>
                      </a:r>
                      <a:endParaRPr lang="en-US" sz="1800" b="1">
                        <a:solidFill>
                          <a:schemeClr val="dk1"/>
                        </a:solidFill>
                        <a:latin typeface="Lato"/>
                        <a:ea typeface="Lato"/>
                        <a:cs typeface="Lato"/>
                        <a:sym typeface="Lato"/>
                      </a:endParaRPr>
                    </a:p>
                  </a:txBody>
                  <a:tcPr marL="91425" marR="91425" marT="91425" marB="91425">
                    <a:solidFill>
                      <a:srgbClr val="E2E2F6"/>
                    </a:solidFill>
                  </a:tcPr>
                </a:tc>
                <a:extLst>
                  <a:ext uri="{0D108BD9-81ED-4DB2-BD59-A6C34878D82A}">
                    <a16:rowId xmlns:a16="http://schemas.microsoft.com/office/drawing/2014/main" val="623814083"/>
                  </a:ext>
                </a:extLst>
              </a:tr>
            </a:tbl>
          </a:graphicData>
        </a:graphic>
      </p:graphicFrame>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panose="020F0A02020204030203" pitchFamily="34" charset="0"/>
                <a:ea typeface="Lato Black" panose="020F0A02020204030203" pitchFamily="34" charset="0"/>
                <a:cs typeface="Lato Black" panose="020F0A02020204030203" pitchFamily="34" charset="0"/>
                <a:sym typeface="Lato"/>
              </a:rPr>
              <a:t>Step 3: WISEdash Extracts</a:t>
            </a:r>
            <a:endParaRPr kumimoji="0" lang="en-US" sz="3600" b="1" i="0" u="none" strike="noStrike" kern="0" cap="none" spc="0" normalizeH="0" baseline="0" noProof="0" dirty="0">
              <a:ln>
                <a:noFill/>
              </a:ln>
              <a:solidFill>
                <a:schemeClr val="lt1"/>
              </a:solidFill>
              <a:effectLst/>
              <a:uLnTx/>
              <a:uFillTx/>
              <a:latin typeface="Lato"/>
              <a:ea typeface="Lato"/>
              <a:cs typeface="Lato"/>
              <a:sym typeface="Lato"/>
            </a:endParaRPr>
          </a:p>
        </p:txBody>
      </p:sp>
      <p:sp>
        <p:nvSpPr>
          <p:cNvPr id="412" name="Google Shape;412;p72"/>
          <p:cNvSpPr txBox="1">
            <a:spLocks noGrp="1"/>
          </p:cNvSpPr>
          <p:nvPr>
            <p:ph type="body" idx="1"/>
          </p:nvPr>
        </p:nvSpPr>
        <p:spPr>
          <a:xfrm>
            <a:off x="1883249" y="1883175"/>
            <a:ext cx="5377500" cy="126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None/>
            </a:pPr>
            <a:endParaRPr/>
          </a:p>
        </p:txBody>
      </p:sp>
      <p:pic>
        <p:nvPicPr>
          <p:cNvPr id="413" name="Google Shape;413;p72" descr="Screenshot of the &quot;WISEdash Extracts&quot; Export made available to Choice schools in lieu of not having access to WISEdash for Districts."/>
          <p:cNvPicPr preferRelativeResize="0"/>
          <p:nvPr/>
        </p:nvPicPr>
        <p:blipFill>
          <a:blip r:embed="rId4">
            <a:alphaModFix/>
          </a:blip>
          <a:stretch>
            <a:fillRect/>
          </a:stretch>
        </p:blipFill>
        <p:spPr>
          <a:xfrm>
            <a:off x="230550" y="1463925"/>
            <a:ext cx="8682900" cy="2101200"/>
          </a:xfrm>
          <a:prstGeom prst="rect">
            <a:avLst/>
          </a:prstGeom>
          <a:noFill/>
          <a:ln>
            <a:noFill/>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1"/>
          <p:cNvSpPr txBox="1">
            <a:spLocks noGrp="1"/>
          </p:cNvSpPr>
          <p:nvPr>
            <p:ph type="title" idx="4294967295"/>
          </p:nvPr>
        </p:nvSpPr>
        <p:spPr>
          <a:xfrm>
            <a:off x="0" y="0"/>
            <a:ext cx="9144000" cy="9207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rgbClr val="FFFFFF"/>
                </a:solidFill>
                <a:effectLst/>
                <a:uLnTx/>
                <a:uFillTx/>
                <a:latin typeface="Lato Black"/>
                <a:ea typeface="Lato Black"/>
                <a:cs typeface="Lato Black"/>
                <a:sym typeface="Lato Black"/>
              </a:rPr>
              <a:t>Step</a:t>
            </a:r>
            <a:r>
              <a:rPr kumimoji="0" lang="en-US" sz="3600" b="0" i="0" u="none" strike="noStrike" kern="0" cap="none" spc="0" normalizeH="0" baseline="0" noProof="0">
                <a:ln>
                  <a:noFill/>
                </a:ln>
                <a:solidFill>
                  <a:srgbClr val="FFFFFF"/>
                </a:solidFill>
                <a:effectLst/>
                <a:uLnTx/>
                <a:uFillTx/>
                <a:latin typeface="Lato Black"/>
                <a:ea typeface="Lato Black"/>
                <a:cs typeface="Lato Black"/>
                <a:sym typeface="Lato Black"/>
              </a:rPr>
              <a:t> 4: WISEadmin Portal</a:t>
            </a:r>
          </a:p>
        </p:txBody>
      </p:sp>
      <p:sp>
        <p:nvSpPr>
          <p:cNvPr id="480" name="Google Shape;480;p81"/>
          <p:cNvSpPr txBox="1">
            <a:spLocks noGrp="1"/>
          </p:cNvSpPr>
          <p:nvPr>
            <p:ph type="body" idx="2"/>
          </p:nvPr>
        </p:nvSpPr>
        <p:spPr>
          <a:xfrm>
            <a:off x="478171" y="1082180"/>
            <a:ext cx="8229601" cy="2336021"/>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000">
                <a:solidFill>
                  <a:srgbClr val="000000"/>
                </a:solidFill>
                <a:latin typeface="Lato Black"/>
                <a:ea typeface="Lato Black"/>
                <a:cs typeface="Lato Black"/>
                <a:sym typeface="Lato Black"/>
              </a:rPr>
              <a:t>Are you a </a:t>
            </a:r>
            <a:r>
              <a:rPr lang="en" sz="3000" dirty="0">
                <a:solidFill>
                  <a:srgbClr val="000000"/>
                </a:solidFill>
                <a:latin typeface="Lato Black"/>
                <a:ea typeface="Lato Black"/>
                <a:cs typeface="Lato Black"/>
                <a:sym typeface="Lato Black"/>
              </a:rPr>
              <a:t>Choice</a:t>
            </a:r>
            <a:r>
              <a:rPr lang="en" sz="3000">
                <a:solidFill>
                  <a:srgbClr val="000000"/>
                </a:solidFill>
                <a:latin typeface="Lato Black"/>
                <a:ea typeface="Lato Black"/>
                <a:cs typeface="Lato Black"/>
                <a:sym typeface="Lato Black"/>
              </a:rPr>
              <a:t> Administrator or DSA?</a:t>
            </a:r>
            <a:endParaRPr sz="3000" b="0">
              <a:solidFill>
                <a:srgbClr val="000000"/>
              </a:solidFill>
              <a:latin typeface="Arial"/>
              <a:ea typeface="Arial"/>
              <a:cs typeface="Arial"/>
              <a:sym typeface="Arial"/>
            </a:endParaRPr>
          </a:p>
          <a:p>
            <a:pPr marL="0" lvl="0" indent="0" algn="l" rtl="0">
              <a:spcBef>
                <a:spcPts val="3000"/>
              </a:spcBef>
              <a:spcAft>
                <a:spcPts val="0"/>
              </a:spcAft>
              <a:buNone/>
            </a:pPr>
            <a:endParaRPr sz="100">
              <a:solidFill>
                <a:srgbClr val="000000"/>
              </a:solidFill>
            </a:endParaRPr>
          </a:p>
          <a:p>
            <a:pPr marL="0" lvl="0" indent="0" algn="ctr" rtl="0">
              <a:spcBef>
                <a:spcPts val="439"/>
              </a:spcBef>
              <a:spcAft>
                <a:spcPts val="0"/>
              </a:spcAft>
              <a:buNone/>
            </a:pPr>
            <a:r>
              <a:rPr lang="en" sz="3000" b="0">
                <a:solidFill>
                  <a:srgbClr val="000000"/>
                </a:solidFill>
              </a:rPr>
              <a:t>Log into WISEhome, then</a:t>
            </a:r>
          </a:p>
          <a:p>
            <a:pPr marL="0" lvl="0" indent="0" algn="ctr" rtl="0">
              <a:spcBef>
                <a:spcPts val="439"/>
              </a:spcBef>
              <a:spcAft>
                <a:spcPts val="0"/>
              </a:spcAft>
              <a:buNone/>
            </a:pPr>
            <a:r>
              <a:rPr lang="en" sz="3000" b="0">
                <a:solidFill>
                  <a:srgbClr val="000000"/>
                </a:solidFill>
              </a:rPr>
              <a:t>Select “WISEadmin Portal.”</a:t>
            </a:r>
            <a:endParaRPr>
              <a:solidFill>
                <a:srgbClr val="000000"/>
              </a:solidFill>
            </a:endParaRPr>
          </a:p>
          <a:p>
            <a:pPr marL="342900" lvl="0" indent="-190500" algn="l" rtl="0">
              <a:spcBef>
                <a:spcPts val="439"/>
              </a:spcBef>
              <a:spcAft>
                <a:spcPts val="439"/>
              </a:spcAft>
              <a:buNone/>
            </a:pPr>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dk1"/>
              </a:buClr>
              <a:buSzPts val="11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WISEadmin Portal: Purpose</a:t>
            </a:r>
            <a:endParaRPr kumimoji="0" lang="en-US" sz="3600" b="1" i="0" u="none" strike="noStrike" kern="0" cap="none" spc="0" normalizeH="0" baseline="0" noProof="0">
              <a:ln>
                <a:noFill/>
              </a:ln>
              <a:solidFill>
                <a:schemeClr val="lt1"/>
              </a:solidFill>
              <a:effectLst/>
              <a:uLnTx/>
              <a:uFillTx/>
              <a:latin typeface="Lato"/>
              <a:ea typeface="Lato"/>
              <a:cs typeface="Lato"/>
              <a:sym typeface="Lato"/>
            </a:endParaRPr>
          </a:p>
        </p:txBody>
      </p:sp>
      <p:sp>
        <p:nvSpPr>
          <p:cNvPr id="486" name="Google Shape;486;p82"/>
          <p:cNvSpPr txBox="1">
            <a:spLocks noGrp="1"/>
          </p:cNvSpPr>
          <p:nvPr>
            <p:ph type="body" idx="2"/>
          </p:nvPr>
        </p:nvSpPr>
        <p:spPr>
          <a:xfrm>
            <a:off x="469337" y="1084333"/>
            <a:ext cx="8229601" cy="2783571"/>
          </a:xfrm>
          <a:prstGeom prst="rect">
            <a:avLst/>
          </a:prstGeom>
        </p:spPr>
        <p:txBody>
          <a:bodyPr spcFirstLastPara="1" wrap="square" lIns="91425" tIns="91425" rIns="91425" bIns="91425" anchor="t" anchorCtr="0">
            <a:noAutofit/>
          </a:bodyPr>
          <a:lstStyle/>
          <a:p>
            <a:pPr>
              <a:lnSpc>
                <a:spcPct val="100000"/>
              </a:lnSpc>
              <a:buSzPts val="2400"/>
            </a:pPr>
            <a:r>
              <a:rPr lang="en"/>
              <a:t>For District and Choice administrators</a:t>
            </a:r>
          </a:p>
          <a:p>
            <a:pPr>
              <a:lnSpc>
                <a:spcPct val="100000"/>
              </a:lnSpc>
              <a:buSzPts val="2400"/>
            </a:pPr>
            <a:r>
              <a:rPr lang="en"/>
              <a:t>A centralized location for reviewing: </a:t>
            </a:r>
          </a:p>
          <a:p>
            <a:pPr marL="971550" lvl="1" indent="-285750">
              <a:lnSpc>
                <a:spcPct val="100000"/>
              </a:lnSpc>
              <a:buSzPct val="100000"/>
              <a:buFont typeface="Courier New" panose="02070309020205020404" pitchFamily="49" charset="0"/>
              <a:buChar char="o"/>
            </a:pPr>
            <a:r>
              <a:rPr lang="en" sz="1800" b="1"/>
              <a:t>administrative snapshot acknowledgments</a:t>
            </a:r>
          </a:p>
          <a:p>
            <a:pPr marL="971550" lvl="1" indent="-285750">
              <a:lnSpc>
                <a:spcPct val="100000"/>
              </a:lnSpc>
              <a:buSzPct val="100000"/>
              <a:buFont typeface="Courier New" panose="02070309020205020404" pitchFamily="49" charset="0"/>
              <a:buChar char="o"/>
            </a:pPr>
            <a:r>
              <a:rPr lang="en" sz="1800" b="1"/>
              <a:t>agency contacts</a:t>
            </a:r>
          </a:p>
          <a:p>
            <a:pPr marL="971550" lvl="1" indent="-285750">
              <a:lnSpc>
                <a:spcPct val="100000"/>
              </a:lnSpc>
              <a:buSzPct val="100000"/>
              <a:buFont typeface="Courier New" panose="02070309020205020404" pitchFamily="49" charset="0"/>
              <a:buChar char="o"/>
            </a:pPr>
            <a:r>
              <a:rPr lang="en" sz="1800" b="1"/>
              <a:t>key performance indicators</a:t>
            </a:r>
            <a:endParaRPr sz="1800" b="1"/>
          </a:p>
          <a:p>
            <a:pPr marL="0" lvl="0" indent="0" algn="l" rtl="0">
              <a:lnSpc>
                <a:spcPct val="100000"/>
              </a:lnSpc>
              <a:spcBef>
                <a:spcPts val="0"/>
              </a:spcBef>
              <a:spcAft>
                <a:spcPts val="0"/>
              </a:spcAft>
              <a:buNone/>
            </a:pPr>
            <a:endParaRPr/>
          </a:p>
          <a:p>
            <a:pPr>
              <a:lnSpc>
                <a:spcPct val="100000"/>
              </a:lnSpc>
              <a:buSzPts val="2400"/>
            </a:pPr>
            <a:r>
              <a:rPr lang="en"/>
              <a:t>WISEadmin Portal = Submitting data errata letters.</a:t>
            </a:r>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dk1"/>
              </a:buClr>
              <a:buSzPts val="11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WISEadmin Portal: Home Screen</a:t>
            </a:r>
            <a:endParaRPr kumimoji="0" lang="en-US" sz="3600" b="1" i="0" u="none" strike="noStrike" kern="0" cap="none" spc="0" normalizeH="0" baseline="0" noProof="0" dirty="0">
              <a:ln>
                <a:noFill/>
              </a:ln>
              <a:solidFill>
                <a:schemeClr val="lt1"/>
              </a:solidFill>
              <a:effectLst/>
              <a:uLnTx/>
              <a:uFillTx/>
              <a:latin typeface="Lato"/>
              <a:ea typeface="Lato"/>
              <a:cs typeface="Lato"/>
              <a:sym typeface="Lato"/>
            </a:endParaRPr>
          </a:p>
        </p:txBody>
      </p:sp>
      <p:pic>
        <p:nvPicPr>
          <p:cNvPr id="3" name="Picture 2" descr="A screenshot of the WISEadmin toolbar: Data reporting and Snapshot (Home, Acknowledgement, Agency Contacts, Snapshot Calendar, Data Errata, Local Assessment, Data Sharing Agreement and District Library Plan), and Cyber Incidents.">
            <a:extLst>
              <a:ext uri="{FF2B5EF4-FFF2-40B4-BE49-F238E27FC236}">
                <a16:creationId xmlns:a16="http://schemas.microsoft.com/office/drawing/2014/main" id="{19EEABBB-D9FE-3F1A-599D-FE26D67B0CE0}"/>
              </a:ext>
            </a:extLst>
          </p:cNvPr>
          <p:cNvPicPr>
            <a:picLocks noChangeAspect="1"/>
          </p:cNvPicPr>
          <p:nvPr/>
        </p:nvPicPr>
        <p:blipFill>
          <a:blip r:embed="rId4"/>
          <a:stretch>
            <a:fillRect/>
          </a:stretch>
        </p:blipFill>
        <p:spPr>
          <a:xfrm>
            <a:off x="-1" y="953651"/>
            <a:ext cx="9144000" cy="715200"/>
          </a:xfrm>
          <a:prstGeom prst="rect">
            <a:avLst/>
          </a:prstGeom>
        </p:spPr>
      </p:pic>
      <p:pic>
        <p:nvPicPr>
          <p:cNvPr id="2" name="Google Shape;431;p75" descr="Screenshot of the 'tiles' that make up the home screen of the WISEadmin Portal: (In Z order) Snapshot Calendar, Agency Contacts, Administrator Acknowledgement, WISEdash Key Performance Indicators, Data Errata, and Local Assessment Data Sharing Agreement.">
            <a:extLst>
              <a:ext uri="{FF2B5EF4-FFF2-40B4-BE49-F238E27FC236}">
                <a16:creationId xmlns:a16="http://schemas.microsoft.com/office/drawing/2014/main" id="{8886B9F3-C7AF-5E97-F51D-483DD6FDE4E7}"/>
              </a:ext>
            </a:extLst>
          </p:cNvPr>
          <p:cNvPicPr preferRelativeResize="0"/>
          <p:nvPr/>
        </p:nvPicPr>
        <p:blipFill>
          <a:blip r:embed="rId5">
            <a:alphaModFix/>
          </a:blip>
          <a:stretch>
            <a:fillRect/>
          </a:stretch>
        </p:blipFill>
        <p:spPr>
          <a:xfrm>
            <a:off x="1203125" y="1647675"/>
            <a:ext cx="6737749" cy="3311276"/>
          </a:xfrm>
          <a:prstGeom prst="rect">
            <a:avLst/>
          </a:prstGeom>
          <a:noFill/>
          <a:ln>
            <a:no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4"/>
          <p:cNvSpPr txBox="1">
            <a:spLocks noGrp="1"/>
          </p:cNvSpPr>
          <p:nvPr>
            <p:ph type="title" idx="4294967295"/>
          </p:nvPr>
        </p:nvSpPr>
        <p:spPr>
          <a:xfrm>
            <a:off x="0" y="0"/>
            <a:ext cx="9144000" cy="921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Administrator Acknowledgement: </a:t>
            </a:r>
            <a:b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Data Snapshot Agreement</a:t>
            </a:r>
          </a:p>
        </p:txBody>
      </p:sp>
      <p:sp>
        <p:nvSpPr>
          <p:cNvPr id="499" name="Google Shape;499;p84"/>
          <p:cNvSpPr txBox="1">
            <a:spLocks noGrp="1"/>
          </p:cNvSpPr>
          <p:nvPr>
            <p:ph type="body" idx="2"/>
          </p:nvPr>
        </p:nvSpPr>
        <p:spPr>
          <a:xfrm>
            <a:off x="477430" y="1092424"/>
            <a:ext cx="8221508" cy="841075"/>
          </a:xfrm>
          <a:prstGeom prst="rect">
            <a:avLst/>
          </a:prstGeom>
        </p:spPr>
        <p:txBody>
          <a:bodyPr spcFirstLastPara="1" wrap="square" lIns="91425" tIns="91425" rIns="91425" bIns="91425" anchor="t" anchorCtr="0">
            <a:noAutofit/>
          </a:bodyPr>
          <a:lstStyle/>
          <a:p>
            <a:pPr marL="285750" indent="-285750">
              <a:lnSpc>
                <a:spcPct val="115000"/>
              </a:lnSpc>
            </a:pPr>
            <a:r>
              <a:rPr lang="en">
                <a:solidFill>
                  <a:schemeClr val="tx1"/>
                </a:solidFill>
              </a:rPr>
              <a:t>On the Administrator Acknowledgment page, you can review your responsibilities as district administrator over snapshot duties, as well as which contacts have acknowledged each data snapshot.</a:t>
            </a:r>
            <a:endParaRPr>
              <a:solidFill>
                <a:schemeClr val="tx1"/>
              </a:solidFill>
            </a:endParaRPr>
          </a:p>
        </p:txBody>
      </p:sp>
      <p:grpSp>
        <p:nvGrpSpPr>
          <p:cNvPr id="5" name="Group 4" descr="Screenshot of the WISEadmin Portal Administrator Acknowledgements screen for Data Snapshot Agreement. ">
            <a:extLst>
              <a:ext uri="{FF2B5EF4-FFF2-40B4-BE49-F238E27FC236}">
                <a16:creationId xmlns:a16="http://schemas.microsoft.com/office/drawing/2014/main" id="{FBA135FF-45B2-7110-C2B7-45C51BD843F8}"/>
              </a:ext>
            </a:extLst>
          </p:cNvPr>
          <p:cNvGrpSpPr/>
          <p:nvPr/>
        </p:nvGrpSpPr>
        <p:grpSpPr>
          <a:xfrm>
            <a:off x="152400" y="2162930"/>
            <a:ext cx="8839200" cy="2239797"/>
            <a:chOff x="152400" y="2090102"/>
            <a:chExt cx="8839200" cy="2239797"/>
          </a:xfrm>
        </p:grpSpPr>
        <p:pic>
          <p:nvPicPr>
            <p:cNvPr id="500" name="Google Shape;500;p84" descr="Screenshot of the WISEadmin Portal Administrator Acknowledgement screen, Data Snapshot Acknowledgement."/>
            <p:cNvPicPr preferRelativeResize="0"/>
            <p:nvPr/>
          </p:nvPicPr>
          <p:blipFill>
            <a:blip r:embed="rId4">
              <a:alphaModFix/>
            </a:blip>
            <a:stretch>
              <a:fillRect/>
            </a:stretch>
          </p:blipFill>
          <p:spPr>
            <a:xfrm>
              <a:off x="152400" y="2090102"/>
              <a:ext cx="8839200" cy="2239797"/>
            </a:xfrm>
            <a:prstGeom prst="rect">
              <a:avLst/>
            </a:prstGeom>
            <a:noFill/>
            <a:ln w="3175">
              <a:solidFill>
                <a:schemeClr val="bg1">
                  <a:lumMod val="50000"/>
                </a:schemeClr>
              </a:solidFill>
            </a:ln>
          </p:spPr>
        </p:pic>
        <p:pic>
          <p:nvPicPr>
            <p:cNvPr id="3" name="Picture 2">
              <a:extLst>
                <a:ext uri="{FF2B5EF4-FFF2-40B4-BE49-F238E27FC236}">
                  <a16:creationId xmlns:a16="http://schemas.microsoft.com/office/drawing/2014/main" id="{0616E7C7-0955-CA0C-D351-AA764BC21B1B}"/>
                </a:ext>
                <a:ext uri="{C183D7F6-B498-43B3-948B-1728B52AA6E4}">
                  <adec:decorative xmlns:adec="http://schemas.microsoft.com/office/drawing/2017/decorative" val="1"/>
                </a:ext>
              </a:extLst>
            </p:cNvPr>
            <p:cNvPicPr>
              <a:picLocks noChangeAspect="1"/>
            </p:cNvPicPr>
            <p:nvPr/>
          </p:nvPicPr>
          <p:blipFill rotWithShape="1">
            <a:blip r:embed="rId5"/>
            <a:srcRect t="54149"/>
            <a:stretch/>
          </p:blipFill>
          <p:spPr>
            <a:xfrm flipV="1">
              <a:off x="4831376" y="3510302"/>
              <a:ext cx="1415676" cy="198703"/>
            </a:xfrm>
            <a:prstGeom prst="rect">
              <a:avLst/>
            </a:prstGeom>
            <a:ln w="3175">
              <a:solidFill>
                <a:schemeClr val="bg1">
                  <a:lumMod val="50000"/>
                </a:schemeClr>
              </a:solidFill>
            </a:ln>
          </p:spPr>
        </p:pic>
        <p:pic>
          <p:nvPicPr>
            <p:cNvPr id="4" name="Picture 3">
              <a:extLst>
                <a:ext uri="{FF2B5EF4-FFF2-40B4-BE49-F238E27FC236}">
                  <a16:creationId xmlns:a16="http://schemas.microsoft.com/office/drawing/2014/main" id="{624FF79D-63AA-EB42-6355-57F7EED0407C}"/>
                </a:ext>
                <a:ext uri="{C183D7F6-B498-43B3-948B-1728B52AA6E4}">
                  <adec:decorative xmlns:adec="http://schemas.microsoft.com/office/drawing/2017/decorative" val="1"/>
                </a:ext>
              </a:extLst>
            </p:cNvPr>
            <p:cNvPicPr>
              <a:picLocks noChangeAspect="1"/>
            </p:cNvPicPr>
            <p:nvPr/>
          </p:nvPicPr>
          <p:blipFill rotWithShape="1">
            <a:blip r:embed="rId5"/>
            <a:srcRect t="54149"/>
            <a:stretch/>
          </p:blipFill>
          <p:spPr>
            <a:xfrm flipV="1">
              <a:off x="4831376" y="4067303"/>
              <a:ext cx="1415676" cy="198703"/>
            </a:xfrm>
            <a:prstGeom prst="rect">
              <a:avLst/>
            </a:prstGeom>
            <a:ln w="3175">
              <a:solidFill>
                <a:schemeClr val="bg1">
                  <a:lumMod val="50000"/>
                </a:schemeClr>
              </a:solidFill>
            </a:ln>
          </p:spPr>
        </p:pic>
      </p:gr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5"/>
          <p:cNvSpPr txBox="1">
            <a:spLocks noGrp="1"/>
          </p:cNvSpPr>
          <p:nvPr>
            <p:ph type="title" idx="4294967295"/>
          </p:nvPr>
        </p:nvSpPr>
        <p:spPr>
          <a:xfrm>
            <a:off x="0" y="0"/>
            <a:ext cx="9144000" cy="9207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Administrator Acknowledgement: </a:t>
            </a:r>
            <a:b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Data Quality Agreement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506" name="Google Shape;506;p85"/>
          <p:cNvSpPr txBox="1">
            <a:spLocks noGrp="1"/>
          </p:cNvSpPr>
          <p:nvPr>
            <p:ph type="body" idx="2"/>
          </p:nvPr>
        </p:nvSpPr>
        <p:spPr>
          <a:xfrm>
            <a:off x="132050" y="1090400"/>
            <a:ext cx="8636100" cy="920750"/>
          </a:xfrm>
          <a:prstGeom prst="rect">
            <a:avLst/>
          </a:prstGeom>
        </p:spPr>
        <p:txBody>
          <a:bodyPr spcFirstLastPara="1" wrap="square" lIns="91425" tIns="91425" rIns="91425" bIns="91425" anchor="t" anchorCtr="0">
            <a:noAutofit/>
          </a:bodyPr>
          <a:lstStyle/>
          <a:p>
            <a:pPr marL="285750" indent="-285750">
              <a:lnSpc>
                <a:spcPct val="115000"/>
              </a:lnSpc>
            </a:pPr>
            <a:r>
              <a:rPr lang="en" sz="1800">
                <a:solidFill>
                  <a:schemeClr val="tx1"/>
                </a:solidFill>
              </a:rPr>
              <a:t>At the bottom of the page, fill out the Data Quality Acknowledgment form to:</a:t>
            </a:r>
          </a:p>
          <a:p>
            <a:pPr marL="742950" lvl="1" indent="-285750">
              <a:lnSpc>
                <a:spcPct val="115000"/>
              </a:lnSpc>
              <a:buSzPct val="100000"/>
              <a:buFont typeface="Courier New" panose="02070309020205020404" pitchFamily="49" charset="0"/>
              <a:buChar char="o"/>
            </a:pPr>
            <a:r>
              <a:rPr lang="en">
                <a:solidFill>
                  <a:schemeClr val="tx1"/>
                </a:solidFill>
              </a:rPr>
              <a:t>acknowledge your administrative responsibilities for the snapshot, </a:t>
            </a:r>
          </a:p>
          <a:p>
            <a:pPr marL="742950" lvl="1" indent="-285750">
              <a:lnSpc>
                <a:spcPct val="115000"/>
              </a:lnSpc>
              <a:buSzPct val="100000"/>
              <a:buFont typeface="Courier New" panose="02070309020205020404" pitchFamily="49" charset="0"/>
              <a:buChar char="o"/>
            </a:pPr>
            <a:r>
              <a:rPr lang="en">
                <a:solidFill>
                  <a:schemeClr val="tx1"/>
                </a:solidFill>
              </a:rPr>
              <a:t>click the check box, </a:t>
            </a:r>
          </a:p>
          <a:p>
            <a:pPr marL="742950" lvl="1" indent="-285750">
              <a:lnSpc>
                <a:spcPct val="115000"/>
              </a:lnSpc>
              <a:buSzPct val="100000"/>
              <a:buFont typeface="Courier New" panose="02070309020205020404" pitchFamily="49" charset="0"/>
              <a:buChar char="o"/>
            </a:pPr>
            <a:r>
              <a:rPr lang="en">
                <a:solidFill>
                  <a:schemeClr val="tx1"/>
                </a:solidFill>
              </a:rPr>
              <a:t>then click Submit.</a:t>
            </a:r>
            <a:endParaRPr>
              <a:solidFill>
                <a:schemeClr val="tx1"/>
              </a:solidFill>
            </a:endParaRPr>
          </a:p>
        </p:txBody>
      </p:sp>
      <p:pic>
        <p:nvPicPr>
          <p:cNvPr id="507" name="Google Shape;507;p85" descr="Screenshot of WISEadmin Portal Data Quality Acknowledgement screen. "/>
          <p:cNvPicPr preferRelativeResize="0"/>
          <p:nvPr/>
        </p:nvPicPr>
        <p:blipFill>
          <a:blip r:embed="rId4">
            <a:alphaModFix/>
          </a:blip>
          <a:stretch>
            <a:fillRect/>
          </a:stretch>
        </p:blipFill>
        <p:spPr>
          <a:xfrm>
            <a:off x="3117564" y="1864064"/>
            <a:ext cx="5650586" cy="2536574"/>
          </a:xfrm>
          <a:prstGeom prst="rect">
            <a:avLst/>
          </a:prstGeom>
          <a:noFill/>
          <a:ln w="3175">
            <a:solidFill>
              <a:schemeClr val="bg1">
                <a:lumMod val="50000"/>
              </a:schemeClr>
            </a:solidFill>
          </a:ln>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WISEadmin Portal: </a:t>
            </a:r>
            <a:b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Calendar</a:t>
            </a:r>
          </a:p>
        </p:txBody>
      </p:sp>
      <p:sp>
        <p:nvSpPr>
          <p:cNvPr id="513" name="Google Shape;513;p86"/>
          <p:cNvSpPr txBox="1">
            <a:spLocks noGrp="1"/>
          </p:cNvSpPr>
          <p:nvPr>
            <p:ph type="body" idx="2"/>
          </p:nvPr>
        </p:nvSpPr>
        <p:spPr>
          <a:xfrm>
            <a:off x="455486" y="1108609"/>
            <a:ext cx="4116513" cy="2273862"/>
          </a:xfrm>
          <a:prstGeom prst="rect">
            <a:avLst/>
          </a:prstGeom>
        </p:spPr>
        <p:txBody>
          <a:bodyPr spcFirstLastPara="1" wrap="square" lIns="91425" tIns="91425" rIns="91425" bIns="91425" anchor="t" anchorCtr="0">
            <a:noAutofit/>
          </a:bodyPr>
          <a:lstStyle/>
          <a:p>
            <a:pPr marL="285750" indent="-285750">
              <a:lnSpc>
                <a:spcPct val="115000"/>
              </a:lnSpc>
            </a:pPr>
            <a:r>
              <a:rPr lang="en" sz="1800"/>
              <a:t>A quick link to the snapshot calendar on the DPI website. </a:t>
            </a:r>
          </a:p>
          <a:p>
            <a:pPr marL="285750" indent="-285750">
              <a:lnSpc>
                <a:spcPct val="115000"/>
              </a:lnSpc>
            </a:pPr>
            <a:endParaRPr lang="en" sz="1800"/>
          </a:p>
          <a:p>
            <a:pPr marL="285750" indent="-285750">
              <a:lnSpc>
                <a:spcPct val="115000"/>
              </a:lnSpc>
            </a:pPr>
            <a:r>
              <a:rPr lang="en"/>
              <a:t>Allows for </a:t>
            </a:r>
            <a:r>
              <a:rPr lang="en" sz="1800"/>
              <a:t>quick check-ins on upcoming important dates for annual snapshots.</a:t>
            </a:r>
            <a:endParaRPr sz="1800"/>
          </a:p>
        </p:txBody>
      </p:sp>
      <p:pic>
        <p:nvPicPr>
          <p:cNvPr id="2" name="Picture 1" descr="Screenshot of the WISE Events Calendar showing November 2023.">
            <a:extLst>
              <a:ext uri="{FF2B5EF4-FFF2-40B4-BE49-F238E27FC236}">
                <a16:creationId xmlns:a16="http://schemas.microsoft.com/office/drawing/2014/main" id="{A74EF805-2882-CCDC-D541-64513B4E9E4C}"/>
              </a:ext>
            </a:extLst>
          </p:cNvPr>
          <p:cNvPicPr>
            <a:picLocks noChangeAspect="1"/>
          </p:cNvPicPr>
          <p:nvPr/>
        </p:nvPicPr>
        <p:blipFill>
          <a:blip r:embed="rId4"/>
          <a:stretch>
            <a:fillRect/>
          </a:stretch>
        </p:blipFill>
        <p:spPr>
          <a:xfrm>
            <a:off x="4903775" y="1108609"/>
            <a:ext cx="3784739" cy="3421779"/>
          </a:xfrm>
          <a:prstGeom prst="rect">
            <a:avLst/>
          </a:prstGeom>
          <a:ln w="3175">
            <a:solidFill>
              <a:schemeClr val="bg1">
                <a:lumMod val="50000"/>
              </a:schemeClr>
            </a:solid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5:  Final Tasks - Acknowledgement</a:t>
            </a:r>
          </a:p>
        </p:txBody>
      </p:sp>
      <p:sp>
        <p:nvSpPr>
          <p:cNvPr id="520" name="Google Shape;520;p87"/>
          <p:cNvSpPr txBox="1">
            <a:spLocks noGrp="1"/>
          </p:cNvSpPr>
          <p:nvPr>
            <p:ph type="body" idx="2"/>
          </p:nvPr>
        </p:nvSpPr>
        <p:spPr>
          <a:xfrm>
            <a:off x="477429" y="1092426"/>
            <a:ext cx="8221509" cy="187735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a:t>Collection Acknowledgment</a:t>
            </a:r>
            <a:endParaRPr/>
          </a:p>
          <a:p>
            <a:pPr marL="520700" marR="0" lvl="1" indent="-342900" algn="l" rtl="0">
              <a:lnSpc>
                <a:spcPct val="115000"/>
              </a:lnSpc>
              <a:spcBef>
                <a:spcPts val="0"/>
              </a:spcBef>
              <a:spcAft>
                <a:spcPts val="0"/>
              </a:spcAft>
              <a:buClr>
                <a:schemeClr val="dk1"/>
              </a:buClr>
              <a:buSzPts val="2400"/>
              <a:buFont typeface="Arial" panose="020B0604020202020204" pitchFamily="34" charset="0"/>
              <a:buChar char="•"/>
            </a:pPr>
            <a:r>
              <a:rPr lang="en" sz="1800" b="1" u="sng">
                <a:solidFill>
                  <a:srgbClr val="1155CC"/>
                </a:solidFill>
                <a:hlinkClick r:id="rId4">
                  <a:extLst>
                    <a:ext uri="{A12FA001-AC4F-418D-AE19-62706E023703}">
                      <ahyp:hlinkClr xmlns:ahyp="http://schemas.microsoft.com/office/drawing/2018/hyperlinkcolor" val="tx"/>
                    </a:ext>
                  </a:extLst>
                </a:hlinkClick>
              </a:rPr>
              <a:t>Acknowledge</a:t>
            </a:r>
            <a:r>
              <a:rPr lang="en" sz="1800" b="1"/>
              <a:t> each data collection in the WISEdata Portal before the snapshot of that particular data collection. </a:t>
            </a:r>
            <a:endParaRPr sz="1800" b="1"/>
          </a:p>
          <a:p>
            <a:pPr marL="520700" marR="0" lvl="1" indent="-342900" algn="l" rtl="0">
              <a:lnSpc>
                <a:spcPct val="115000"/>
              </a:lnSpc>
              <a:spcBef>
                <a:spcPts val="0"/>
              </a:spcBef>
              <a:spcAft>
                <a:spcPts val="0"/>
              </a:spcAft>
              <a:buClr>
                <a:schemeClr val="dk1"/>
              </a:buClr>
              <a:buSzPts val="2400"/>
              <a:buFont typeface="Arial" panose="020B0604020202020204" pitchFamily="34" charset="0"/>
              <a:buChar char="•"/>
            </a:pPr>
            <a:r>
              <a:rPr lang="en" sz="1800" b="1"/>
              <a:t>Acknowledgments are important to ensure you have taken all the steps needed to send DPI correct data.</a:t>
            </a:r>
            <a:endParaRPr sz="1800" b="1"/>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Final Tasks: Final Days</a:t>
            </a:r>
          </a:p>
        </p:txBody>
      </p:sp>
      <p:sp>
        <p:nvSpPr>
          <p:cNvPr id="526" name="Google Shape;526;p88"/>
          <p:cNvSpPr txBox="1">
            <a:spLocks noGrp="1"/>
          </p:cNvSpPr>
          <p:nvPr>
            <p:ph type="body" idx="2"/>
          </p:nvPr>
        </p:nvSpPr>
        <p:spPr>
          <a:xfrm>
            <a:off x="461245" y="1076241"/>
            <a:ext cx="8221509" cy="2791663"/>
          </a:xfrm>
          <a:prstGeom prst="rect">
            <a:avLst/>
          </a:prstGeom>
          <a:noFill/>
          <a:ln>
            <a:noFill/>
          </a:ln>
        </p:spPr>
        <p:txBody>
          <a:bodyPr spcFirstLastPara="1" wrap="square" lIns="91425" tIns="45700" rIns="91425" bIns="45700" anchor="t" anchorCtr="0">
            <a:noAutofit/>
          </a:bodyPr>
          <a:lstStyle/>
          <a:p>
            <a:pPr marL="164592" marR="0" lvl="0" indent="0" algn="l" rtl="0">
              <a:lnSpc>
                <a:spcPct val="100000"/>
              </a:lnSpc>
              <a:spcBef>
                <a:spcPts val="0"/>
              </a:spcBef>
              <a:spcAft>
                <a:spcPts val="0"/>
              </a:spcAft>
              <a:buNone/>
            </a:pPr>
            <a:r>
              <a:rPr lang="en"/>
              <a:t>Final Days Prior to Snapshot</a:t>
            </a:r>
            <a:endParaRPr/>
          </a:p>
          <a:p>
            <a:pPr marL="164592" marR="0" lvl="0" indent="0" algn="l" rtl="0">
              <a:lnSpc>
                <a:spcPct val="100000"/>
              </a:lnSpc>
              <a:spcBef>
                <a:spcPts val="0"/>
              </a:spcBef>
              <a:spcAft>
                <a:spcPts val="0"/>
              </a:spcAft>
              <a:buNone/>
            </a:pPr>
            <a:endParaRPr/>
          </a:p>
          <a:p>
            <a:pPr marL="444500" indent="-342900">
              <a:lnSpc>
                <a:spcPct val="115000"/>
              </a:lnSpc>
              <a:buSzPts val="2000"/>
            </a:pPr>
            <a:r>
              <a:rPr lang="en"/>
              <a:t>Double check that your errors and warnings are resolved.  Even though all errors may be resolved at one point, check daily in the time before the snapshot-- changes other agencies make may change your data!</a:t>
            </a:r>
            <a:endParaRPr/>
          </a:p>
          <a:p>
            <a:pPr marL="444500" indent="-342900">
              <a:lnSpc>
                <a:spcPct val="115000"/>
              </a:lnSpc>
              <a:buSzPts val="2000"/>
            </a:pPr>
            <a:r>
              <a:rPr lang="en"/>
              <a:t>Double check that you have enrollment for all schools and in all grade levels in WISEdata for both the current year and the prior year.</a:t>
            </a:r>
            <a:endParaRPr/>
          </a:p>
          <a:p>
            <a:pPr marL="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Snapshot Purpose</a:t>
            </a:r>
          </a:p>
        </p:txBody>
      </p:sp>
      <p:sp>
        <p:nvSpPr>
          <p:cNvPr id="241" name="Google Shape;241;p47"/>
          <p:cNvSpPr txBox="1"/>
          <p:nvPr/>
        </p:nvSpPr>
        <p:spPr>
          <a:xfrm>
            <a:off x="464126" y="1073727"/>
            <a:ext cx="8250383" cy="2751873"/>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
              <a:solidFill>
                <a:srgbClr val="292F33"/>
              </a:solidFill>
              <a:highlight>
                <a:srgbClr val="FFFFFF"/>
              </a:highlight>
              <a:latin typeface="Roboto"/>
              <a:ea typeface="Roboto"/>
              <a:cs typeface="Roboto"/>
              <a:sym typeface="Roboto"/>
            </a:endParaRPr>
          </a:p>
          <a:p>
            <a:pPr marL="0" lvl="0" indent="0" algn="l" rtl="0">
              <a:lnSpc>
                <a:spcPct val="100000"/>
              </a:lnSpc>
              <a:spcAft>
                <a:spcPts val="0"/>
              </a:spcAft>
              <a:buNone/>
            </a:pPr>
            <a:r>
              <a:rPr lang="en" sz="1800" b="1">
                <a:solidFill>
                  <a:srgbClr val="292F33"/>
                </a:solidFill>
                <a:highlight>
                  <a:srgbClr val="FFFFFF"/>
                </a:highlight>
                <a:latin typeface="Lato"/>
                <a:ea typeface="Lato"/>
                <a:cs typeface="Lato"/>
                <a:sym typeface="Lato"/>
              </a:rPr>
              <a:t>Why We Collect the Data</a:t>
            </a:r>
            <a:endParaRPr sz="1800" b="1">
              <a:solidFill>
                <a:srgbClr val="292F33"/>
              </a:solidFill>
              <a:highlight>
                <a:srgbClr val="FFFFFF"/>
              </a:highlight>
              <a:latin typeface="Lato"/>
              <a:ea typeface="Lato"/>
              <a:cs typeface="Lato"/>
              <a:sym typeface="Lato"/>
            </a:endParaRPr>
          </a:p>
          <a:p>
            <a:pPr marL="0" lvl="0" indent="0" algn="l" rtl="0">
              <a:lnSpc>
                <a:spcPct val="100000"/>
              </a:lnSpc>
              <a:spcBef>
                <a:spcPts val="1800"/>
              </a:spcBef>
              <a:spcAft>
                <a:spcPts val="0"/>
              </a:spcAft>
              <a:buNone/>
            </a:pPr>
            <a:r>
              <a:rPr lang="en" sz="1800" b="1">
                <a:solidFill>
                  <a:srgbClr val="292F33"/>
                </a:solidFill>
                <a:highlight>
                  <a:srgbClr val="FFFFFF"/>
                </a:highlight>
                <a:latin typeface="Lato" panose="020F0502020204030203" pitchFamily="34" charset="0"/>
                <a:ea typeface="Lato"/>
                <a:cs typeface="Lato"/>
                <a:sym typeface="Lato"/>
              </a:rPr>
              <a:t>The snapshots will serve as the permanent data source for certified reporting by DPI. Snapshot data is used for:</a:t>
            </a:r>
          </a:p>
          <a:p>
            <a:pPr marL="0" lvl="0" indent="0" algn="l" rtl="0">
              <a:lnSpc>
                <a:spcPct val="100000"/>
              </a:lnSpc>
              <a:spcBef>
                <a:spcPts val="1800"/>
              </a:spcBef>
              <a:spcAft>
                <a:spcPts val="0"/>
              </a:spcAft>
              <a:buNone/>
            </a:pPr>
            <a:endParaRPr sz="1800" b="1">
              <a:solidFill>
                <a:srgbClr val="2D2D86"/>
              </a:solidFill>
              <a:highlight>
                <a:srgbClr val="FFFFFF"/>
              </a:highlight>
              <a:latin typeface="Lato" panose="020F0502020204030203" pitchFamily="34" charset="0"/>
              <a:ea typeface="Calibri"/>
              <a:cs typeface="Calibri"/>
              <a:sym typeface="Calibri"/>
            </a:endParaRPr>
          </a:p>
          <a:p>
            <a:pPr marL="406400" lvl="0" indent="-285750" algn="l" rtl="0">
              <a:lnSpc>
                <a:spcPct val="100000"/>
              </a:lnSpc>
              <a:spcBef>
                <a:spcPts val="0"/>
              </a:spcBef>
              <a:spcAft>
                <a:spcPts val="0"/>
              </a:spcAft>
              <a:buClr>
                <a:srgbClr val="292F33"/>
              </a:buClr>
              <a:buSzPts val="1700"/>
              <a:buFont typeface="Arial" panose="020B0604020202020204" pitchFamily="34" charset="0"/>
              <a:buChar char="•"/>
            </a:pPr>
            <a:r>
              <a:rPr lang="en" sz="1800" b="1">
                <a:solidFill>
                  <a:srgbClr val="2D2D86"/>
                </a:solidFill>
                <a:highlight>
                  <a:srgbClr val="FFFFFF"/>
                </a:highlight>
                <a:uFill>
                  <a:noFill/>
                </a:uFill>
                <a:latin typeface="Lato" panose="020F0502020204030203" pitchFamily="34" charset="0"/>
                <a:ea typeface="Calibri"/>
                <a:cs typeface="Calibri"/>
                <a:sym typeface="Calibri"/>
                <a:hlinkClick r:id="rId4">
                  <a:extLst>
                    <a:ext uri="{A12FA001-AC4F-418D-AE19-62706E023703}">
                      <ahyp:hlinkClr xmlns:ahyp="http://schemas.microsoft.com/office/drawing/2018/hyperlinkcolor" val="tx"/>
                    </a:ext>
                  </a:extLst>
                </a:hlinkClick>
              </a:rPr>
              <a:t>Accountability Report Cards</a:t>
            </a:r>
            <a:endParaRPr sz="1800" b="1">
              <a:solidFill>
                <a:srgbClr val="2D2D86"/>
              </a:solidFill>
              <a:highlight>
                <a:srgbClr val="FFFFFF"/>
              </a:highlight>
              <a:latin typeface="Lato" panose="020F0502020204030203" pitchFamily="34" charset="0"/>
              <a:ea typeface="Calibri"/>
              <a:cs typeface="Calibri"/>
              <a:sym typeface="Calibri"/>
            </a:endParaRPr>
          </a:p>
          <a:p>
            <a:pPr marL="0" lvl="0" indent="0" algn="l" rtl="0">
              <a:lnSpc>
                <a:spcPct val="115000"/>
              </a:lnSpc>
              <a:spcBef>
                <a:spcPts val="5200"/>
              </a:spcBef>
              <a:spcAft>
                <a:spcPts val="0"/>
              </a:spcAft>
              <a:buNone/>
            </a:pPr>
            <a:endParaRPr sz="1700">
              <a:solidFill>
                <a:schemeClr val="dk1"/>
              </a:solidFill>
              <a:highlight>
                <a:schemeClr val="lt1"/>
              </a:highlight>
              <a:latin typeface="Lato"/>
              <a:ea typeface="Lato"/>
              <a:cs typeface="Lato"/>
              <a:sym typeface="Lato"/>
            </a:endParaRPr>
          </a:p>
          <a:p>
            <a:pPr marL="914400" marR="0" lvl="0" indent="0" algn="l" rtl="0">
              <a:lnSpc>
                <a:spcPct val="100000"/>
              </a:lnSpc>
              <a:spcBef>
                <a:spcPts val="1000"/>
              </a:spcBef>
              <a:spcAft>
                <a:spcPts val="439"/>
              </a:spcAft>
              <a:buNone/>
            </a:pPr>
            <a:endParaRPr sz="1700">
              <a:solidFill>
                <a:schemeClr val="dk1"/>
              </a:solidFill>
              <a:latin typeface="Lato"/>
              <a:ea typeface="Lato"/>
              <a:cs typeface="Lato"/>
              <a:sym typeface="Lato"/>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Final Tasks: ‘Watch For’</a:t>
            </a:r>
          </a:p>
        </p:txBody>
      </p:sp>
      <p:sp>
        <p:nvSpPr>
          <p:cNvPr id="532" name="Google Shape;532;p89"/>
          <p:cNvSpPr txBox="1"/>
          <p:nvPr/>
        </p:nvSpPr>
        <p:spPr>
          <a:xfrm>
            <a:off x="477430" y="1092425"/>
            <a:ext cx="4458712" cy="2542975"/>
          </a:xfrm>
          <a:prstGeom prst="rect">
            <a:avLst/>
          </a:prstGeom>
          <a:noFill/>
          <a:ln>
            <a:noFill/>
          </a:ln>
        </p:spPr>
        <p:txBody>
          <a:bodyPr spcFirstLastPara="1" wrap="square" lIns="91425" tIns="91425" rIns="91425" bIns="91425" anchor="t" anchorCtr="0">
            <a:noAutofit/>
          </a:bodyPr>
          <a:lstStyle/>
          <a:p>
            <a:pPr lvl="0" algn="l" rtl="0">
              <a:spcAft>
                <a:spcPts val="0"/>
              </a:spcAft>
              <a:buClr>
                <a:srgbClr val="000000"/>
              </a:buClr>
              <a:buSzPts val="2400"/>
            </a:pPr>
            <a:r>
              <a:rPr lang="en" sz="1800" b="1">
                <a:latin typeface="Lato"/>
                <a:ea typeface="Lato"/>
                <a:cs typeface="Lato"/>
                <a:sym typeface="Lato"/>
              </a:rPr>
              <a:t>Some common issues include:</a:t>
            </a:r>
          </a:p>
          <a:p>
            <a:pPr marL="361950" lvl="0" indent="-285750" algn="l" rtl="0">
              <a:lnSpc>
                <a:spcPct val="150000"/>
              </a:lnSpc>
              <a:spcBef>
                <a:spcPts val="439"/>
              </a:spcBef>
              <a:spcAft>
                <a:spcPts val="0"/>
              </a:spcAft>
              <a:buClr>
                <a:srgbClr val="000000"/>
              </a:buClr>
              <a:buSzPts val="2400"/>
              <a:buFont typeface="Arial" panose="020B0604020202020204" pitchFamily="34" charset="0"/>
              <a:buChar char="•"/>
            </a:pPr>
            <a:r>
              <a:rPr lang="en" sz="1800" b="1">
                <a:solidFill>
                  <a:srgbClr val="000000"/>
                </a:solidFill>
                <a:latin typeface="Lato"/>
                <a:ea typeface="Lato"/>
                <a:cs typeface="Lato"/>
                <a:sym typeface="Lato"/>
              </a:rPr>
              <a:t>Economic Disadvantaged status</a:t>
            </a:r>
            <a:endParaRPr sz="1800" b="1">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 sz="1800" b="1">
                <a:solidFill>
                  <a:srgbClr val="000000"/>
                </a:solidFill>
                <a:latin typeface="Lato"/>
                <a:ea typeface="Lato"/>
                <a:cs typeface="Lato"/>
                <a:sym typeface="Lato"/>
              </a:rPr>
              <a:t>TFS &amp; Count Inclusion status</a:t>
            </a:r>
            <a:endParaRPr sz="1800" b="1">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 sz="1800" b="1">
                <a:solidFill>
                  <a:srgbClr val="000000"/>
                </a:solidFill>
                <a:latin typeface="Lato"/>
                <a:ea typeface="Lato"/>
                <a:cs typeface="Lato"/>
                <a:sym typeface="Lato"/>
              </a:rPr>
              <a:t>ELL status</a:t>
            </a:r>
            <a:endParaRPr lang="en-US" sz="1800" b="1" dirty="0">
              <a:solidFill>
                <a:srgbClr val="000000"/>
              </a:solidFill>
              <a:latin typeface="Lato"/>
              <a:ea typeface="Lato"/>
              <a:cs typeface="Lato"/>
              <a:sym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r>
              <a:rPr lang="en-US" sz="1800" b="1" dirty="0">
                <a:latin typeface="Lato"/>
                <a:ea typeface="Lato"/>
                <a:cs typeface="Lato"/>
                <a:sym typeface="Lato"/>
              </a:rPr>
              <a:t>Choice student indicator not applied</a:t>
            </a:r>
            <a:endParaRPr lang="en-US" sz="1800" b="1" dirty="0">
              <a:solidFill>
                <a:srgbClr val="000000"/>
              </a:solidFill>
              <a:latin typeface="Lato"/>
              <a:ea typeface="Lato"/>
              <a:cs typeface="Lato"/>
              <a:sym typeface="Lato"/>
            </a:endParaRPr>
          </a:p>
          <a:p>
            <a:pPr marL="76200" lvl="0" algn="l" rtl="0">
              <a:lnSpc>
                <a:spcPct val="150000"/>
              </a:lnSpc>
              <a:spcBef>
                <a:spcPts val="0"/>
              </a:spcBef>
              <a:spcAft>
                <a:spcPts val="0"/>
              </a:spcAft>
              <a:buClr>
                <a:srgbClr val="000000"/>
              </a:buClr>
              <a:buSzPts val="2400"/>
            </a:pPr>
            <a:endParaRPr lang="en-US" sz="1800" b="1" dirty="0">
              <a:latin typeface="Lato"/>
              <a:ea typeface="Lato"/>
              <a:cs typeface="Lato"/>
              <a:sym typeface="Lato"/>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u="none" strike="noStrike" kern="0" cap="none" spc="0" normalizeH="0" baseline="0" noProof="0">
                <a:ln>
                  <a:noFill/>
                </a:ln>
                <a:solidFill>
                  <a:schemeClr val="lt1"/>
                </a:solidFill>
                <a:effectLst/>
                <a:uLnTx/>
                <a:uFillTx/>
                <a:latin typeface="Lato Black" panose="020F0A02020204030203" pitchFamily="34" charset="0"/>
                <a:sym typeface="Lato"/>
              </a:rPr>
              <a:t>Final Tasks: Snapshot Help Docs</a:t>
            </a:r>
          </a:p>
        </p:txBody>
      </p:sp>
      <p:sp>
        <p:nvSpPr>
          <p:cNvPr id="2" name="TextBox 1">
            <a:extLst>
              <a:ext uri="{FF2B5EF4-FFF2-40B4-BE49-F238E27FC236}">
                <a16:creationId xmlns:a16="http://schemas.microsoft.com/office/drawing/2014/main" id="{7F8ED59C-34FD-85DE-8A76-924DF0303BF1}"/>
              </a:ext>
            </a:extLst>
          </p:cNvPr>
          <p:cNvSpPr txBox="1"/>
          <p:nvPr/>
        </p:nvSpPr>
        <p:spPr>
          <a:xfrm>
            <a:off x="477431" y="1092425"/>
            <a:ext cx="8189140" cy="294612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b="1">
                <a:latin typeface="Lato"/>
                <a:ea typeface="Lato"/>
                <a:cs typeface="Lato"/>
                <a:sym typeface="Lato"/>
                <a:hlinkClick r:id="rId4"/>
              </a:rPr>
              <a:t>WISEdata Annual Tasks Checklist webpage</a:t>
            </a:r>
            <a:r>
              <a:rPr lang="en-US" sz="1800" b="1">
                <a:latin typeface="Lato"/>
                <a:ea typeface="Lato"/>
                <a:cs typeface="Lato"/>
                <a:sym typeface="Lato"/>
              </a:rPr>
              <a:t>: </a:t>
            </a:r>
            <a:r>
              <a:rPr lang="en-US" sz="1800" b="1">
                <a:solidFill>
                  <a:schemeClr val="dk1"/>
                </a:solidFill>
                <a:latin typeface="Lato"/>
                <a:ea typeface="Lato"/>
                <a:cs typeface="Lato"/>
                <a:sym typeface="Lato"/>
              </a:rPr>
              <a:t>An organized checklist of items that need to be completed for WISEdata reporting annually.</a:t>
            </a:r>
            <a:r>
              <a:rPr lang="en-US" sz="1800" b="1">
                <a:latin typeface="Lato"/>
                <a:ea typeface="Lato"/>
                <a:cs typeface="Lato"/>
                <a:sym typeface="Lato"/>
              </a:rPr>
              <a:t> </a:t>
            </a:r>
          </a:p>
          <a:p>
            <a:pPr marL="285750" lvl="0" indent="-285750" rtl="0">
              <a:lnSpc>
                <a:spcPct val="150000"/>
              </a:lnSpc>
              <a:spcBef>
                <a:spcPts val="0"/>
              </a:spcBef>
              <a:spcAft>
                <a:spcPts val="0"/>
              </a:spcAft>
              <a:buFont typeface="Arial" panose="020B0604020202020204" pitchFamily="34" charset="0"/>
              <a:buChar char="•"/>
            </a:pPr>
            <a:r>
              <a:rPr lang="en" sz="1800" b="1" u="sng">
                <a:solidFill>
                  <a:schemeClr val="hlink"/>
                </a:solidFill>
                <a:latin typeface="Lato"/>
                <a:ea typeface="Lato"/>
                <a:cs typeface="Lato"/>
                <a:hlinkClick r:id="rId5">
                  <a:extLst>
                    <a:ext uri="{A12FA001-AC4F-418D-AE19-62706E023703}">
                      <ahyp:hlinkClr xmlns:ahyp="http://schemas.microsoft.com/office/drawing/2018/hyperlinkcolor" val="tx"/>
                    </a:ext>
                  </a:extLst>
                </a:hlinkClick>
              </a:rPr>
              <a:t>Knowledge Base Articles (KBAs)</a:t>
            </a:r>
            <a:r>
              <a:rPr lang="en" sz="1800" b="1">
                <a:solidFill>
                  <a:schemeClr val="tx1"/>
                </a:solidFill>
                <a:latin typeface="Lato"/>
                <a:ea typeface="Lato"/>
                <a:cs typeface="Lato"/>
              </a:rPr>
              <a:t>: </a:t>
            </a:r>
            <a:r>
              <a:rPr lang="en" sz="1800" b="1">
                <a:solidFill>
                  <a:schemeClr val="dk1"/>
                </a:solidFill>
                <a:latin typeface="Lato"/>
                <a:ea typeface="Lato"/>
                <a:cs typeface="Lato"/>
                <a:sym typeface="Lato"/>
              </a:rPr>
              <a:t>Useful articles on validations and other related topic</a:t>
            </a:r>
            <a:endParaRPr lang="en-US" sz="1800" b="1">
              <a:latin typeface="Lato"/>
              <a:ea typeface="Lato"/>
              <a:cs typeface="Lato"/>
            </a:endParaRPr>
          </a:p>
          <a:p>
            <a:pPr marL="285750" lvl="0" indent="-285750" rtl="0">
              <a:lnSpc>
                <a:spcPct val="150000"/>
              </a:lnSpc>
              <a:spcBef>
                <a:spcPts val="0"/>
              </a:spcBef>
              <a:spcAft>
                <a:spcPts val="0"/>
              </a:spcAft>
              <a:buFont typeface="Arial" panose="020B0604020202020204" pitchFamily="34" charset="0"/>
              <a:buChar char="•"/>
            </a:pPr>
            <a:r>
              <a:rPr lang="en" sz="1800" b="1" u="sng">
                <a:solidFill>
                  <a:srgbClr val="1155CC"/>
                </a:solidFill>
                <a:latin typeface="Lato"/>
                <a:ea typeface="Lato"/>
                <a:cs typeface="Lato"/>
                <a:hlinkClick r:id="rId6">
                  <a:extLst>
                    <a:ext uri="{A12FA001-AC4F-418D-AE19-62706E023703}">
                      <ahyp:hlinkClr xmlns:ahyp="http://schemas.microsoft.com/office/drawing/2018/hyperlinkcolor" val="tx"/>
                    </a:ext>
                  </a:extLst>
                </a:hlinkClick>
              </a:rPr>
              <a:t>Mini Tutorials</a:t>
            </a:r>
            <a:r>
              <a:rPr lang="en" sz="1800" b="1">
                <a:solidFill>
                  <a:schemeClr val="tx1"/>
                </a:solidFill>
                <a:latin typeface="Lato"/>
                <a:ea typeface="Lato"/>
                <a:cs typeface="Lato"/>
              </a:rPr>
              <a:t>: Cover a variety of topics you may have questions on</a:t>
            </a:r>
            <a:endParaRPr lang="en-US" sz="1800" b="1">
              <a:solidFill>
                <a:schemeClr val="tx1"/>
              </a:solidFill>
              <a:latin typeface="Lato"/>
              <a:ea typeface="Lato"/>
              <a:cs typeface="Lato"/>
            </a:endParaRPr>
          </a:p>
          <a:p>
            <a:pPr marL="285750" lvl="0" indent="-285750" rtl="0">
              <a:lnSpc>
                <a:spcPct val="150000"/>
              </a:lnSpc>
              <a:spcBef>
                <a:spcPts val="0"/>
              </a:spcBef>
              <a:spcAft>
                <a:spcPts val="0"/>
              </a:spcAft>
              <a:buFont typeface="Arial" panose="020B0604020202020204" pitchFamily="34" charset="0"/>
              <a:buChar char="•"/>
            </a:pPr>
            <a:r>
              <a:rPr lang="en-US" sz="1800" b="1" u="sng">
                <a:solidFill>
                  <a:srgbClr val="0563C1"/>
                </a:solidFill>
                <a:latin typeface="Lato"/>
                <a:ea typeface="Lato"/>
                <a:cs typeface="Lato"/>
                <a:hlinkClick r:id="rId7"/>
              </a:rPr>
              <a:t>Snapshot Preparation Guidance webpage</a:t>
            </a:r>
            <a:r>
              <a:rPr lang="en-US" sz="1800" b="1">
                <a:solidFill>
                  <a:schemeClr val="tx1"/>
                </a:solidFill>
                <a:latin typeface="Lato"/>
                <a:ea typeface="Lato"/>
                <a:cs typeface="Lato"/>
              </a:rPr>
              <a:t>: Provides in-depth guidance on snapshot information</a:t>
            </a:r>
            <a:endParaRPr lang="en-US" sz="1800" b="1">
              <a:solidFill>
                <a:schemeClr val="tx1"/>
              </a:solidFill>
              <a:latin typeface="Lato"/>
              <a:ea typeface="Lato"/>
              <a:cs typeface="Lato"/>
              <a:sym typeface="Lato"/>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Final Tasks: Getting Help</a:t>
            </a:r>
          </a:p>
        </p:txBody>
      </p:sp>
      <p:sp>
        <p:nvSpPr>
          <p:cNvPr id="2" name="TextBox 1">
            <a:extLst>
              <a:ext uri="{FF2B5EF4-FFF2-40B4-BE49-F238E27FC236}">
                <a16:creationId xmlns:a16="http://schemas.microsoft.com/office/drawing/2014/main" id="{584F1739-C9AD-E1A8-FF75-7993127D025B}"/>
              </a:ext>
            </a:extLst>
          </p:cNvPr>
          <p:cNvSpPr txBox="1"/>
          <p:nvPr/>
        </p:nvSpPr>
        <p:spPr>
          <a:xfrm>
            <a:off x="457200" y="1109309"/>
            <a:ext cx="82296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indent="-285750">
              <a:buFont typeface="Arial" panose="020B0604020202020204" pitchFamily="34" charset="0"/>
              <a:buChar char="•"/>
            </a:pPr>
            <a:r>
              <a:rPr lang="en" sz="1800" b="1">
                <a:latin typeface="Lato"/>
                <a:ea typeface="Lato"/>
                <a:cs typeface="Lato"/>
              </a:rPr>
              <a:t>Notifications from the DPI Customer Services Team</a:t>
            </a:r>
            <a:endParaRPr lang="en-US" sz="1800" b="1">
              <a:latin typeface="Lato"/>
              <a:ea typeface="Lato"/>
              <a:cs typeface="Lato"/>
            </a:endParaRPr>
          </a:p>
          <a:p>
            <a:pPr marL="914400" lvl="1" indent="-342900">
              <a:buFont typeface="Lato,Sans-Serif"/>
              <a:buChar char="○"/>
            </a:pPr>
            <a:r>
              <a:rPr lang="en" sz="1800" b="1">
                <a:latin typeface="Lato"/>
                <a:ea typeface="Lato"/>
                <a:cs typeface="Lato"/>
              </a:rPr>
              <a:t>~6-8 weeks before snapshot DPI will begin program area data quality checks and may find specific issues to reach out to you on.</a:t>
            </a:r>
            <a:endParaRPr lang="en-US" sz="1800" b="1">
              <a:latin typeface="Lato"/>
              <a:ea typeface="Lato"/>
              <a:cs typeface="Lato"/>
            </a:endParaRPr>
          </a:p>
          <a:p>
            <a:pPr marL="914400" lvl="1" indent="-342900">
              <a:buFont typeface="Lato,Sans-Serif"/>
              <a:buChar char="○"/>
            </a:pPr>
            <a:r>
              <a:rPr lang="en" sz="1800" b="1">
                <a:latin typeface="Lato"/>
                <a:ea typeface="Lato"/>
                <a:cs typeface="Lato"/>
              </a:rPr>
              <a:t>Review </a:t>
            </a:r>
            <a:r>
              <a:rPr lang="en" sz="1800" b="1" u="sng">
                <a:solidFill>
                  <a:schemeClr val="hlink"/>
                </a:solidFill>
                <a:latin typeface="Lato"/>
                <a:ea typeface="Lato"/>
                <a:cs typeface="Lato"/>
              </a:rPr>
              <a:t>Data Quality alerts</a:t>
            </a:r>
            <a:r>
              <a:rPr lang="en" sz="1800" b="1">
                <a:latin typeface="Lato"/>
                <a:ea typeface="Lato"/>
                <a:cs typeface="Lato"/>
              </a:rPr>
              <a:t> in WISEdata Portal  </a:t>
            </a:r>
            <a:endParaRPr lang="en-US" sz="1800" b="1">
              <a:latin typeface="Lato"/>
              <a:ea typeface="Lato"/>
              <a:cs typeface="Lato"/>
            </a:endParaRPr>
          </a:p>
          <a:p>
            <a:pPr marL="457200"/>
            <a:endParaRPr lang="en-US" sz="1800" b="1">
              <a:latin typeface="Lato"/>
              <a:ea typeface="Lato"/>
              <a:cs typeface="Lato"/>
            </a:endParaRPr>
          </a:p>
          <a:p>
            <a:pPr marL="400050" indent="-285750">
              <a:buFont typeface="Arial" panose="020B0604020202020204" pitchFamily="34" charset="0"/>
              <a:buChar char="•"/>
            </a:pPr>
            <a:r>
              <a:rPr lang="en" sz="1800" b="1">
                <a:latin typeface="Lato"/>
                <a:ea typeface="Lato"/>
                <a:cs typeface="Lato"/>
              </a:rPr>
              <a:t>Help Tickets </a:t>
            </a:r>
            <a:endParaRPr lang="en-US" sz="1800" b="1">
              <a:latin typeface="Lato"/>
              <a:ea typeface="Lato"/>
              <a:cs typeface="Lato"/>
            </a:endParaRPr>
          </a:p>
          <a:p>
            <a:pPr marL="914400" lvl="1" indent="-342900">
              <a:buFont typeface="Lato,Sans-Serif"/>
              <a:buChar char="○"/>
            </a:pPr>
            <a:r>
              <a:rPr lang="en" sz="1800" b="1" u="sng">
                <a:solidFill>
                  <a:srgbClr val="1155CC"/>
                </a:solidFill>
                <a:latin typeface="Lato"/>
                <a:ea typeface="Lato"/>
                <a:cs typeface="Lato"/>
                <a:hlinkClick r:id="rId4">
                  <a:extLst>
                    <a:ext uri="{A12FA001-AC4F-418D-AE19-62706E023703}">
                      <ahyp:hlinkClr xmlns:ahyp="http://schemas.microsoft.com/office/drawing/2018/hyperlinkcolor" val="tx"/>
                    </a:ext>
                  </a:extLst>
                </a:hlinkClick>
              </a:rPr>
              <a:t>Create a Help Ticket</a:t>
            </a:r>
            <a:r>
              <a:rPr lang="en" sz="1800" b="1">
                <a:latin typeface="Lato"/>
                <a:ea typeface="Lato"/>
                <a:cs typeface="Lato"/>
              </a:rPr>
              <a:t>, so the DPI Customer Services Team can help you resolve issues, including those that may be vendor related. </a:t>
            </a:r>
            <a:endParaRPr lang="en-US" sz="1800" b="1"/>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Post-Snapshot: Data Errata Letters</a:t>
            </a:r>
          </a:p>
        </p:txBody>
      </p:sp>
      <p:sp>
        <p:nvSpPr>
          <p:cNvPr id="550" name="Google Shape;550;p92"/>
          <p:cNvSpPr txBox="1"/>
          <p:nvPr/>
        </p:nvSpPr>
        <p:spPr>
          <a:xfrm>
            <a:off x="469338" y="1115809"/>
            <a:ext cx="8229600" cy="3112500"/>
          </a:xfrm>
          <a:prstGeom prst="rect">
            <a:avLst/>
          </a:prstGeom>
          <a:noFill/>
          <a:ln>
            <a:noFill/>
          </a:ln>
        </p:spPr>
        <p:txBody>
          <a:bodyPr spcFirstLastPara="1" wrap="square" lIns="91425" tIns="45700" rIns="91425" bIns="45700" anchor="t" anchorCtr="0">
            <a:noAutofit/>
          </a:bodyPr>
          <a:lstStyle/>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Once the snapshot is taken the data in the WISEdash database </a:t>
            </a:r>
            <a:r>
              <a:rPr lang="en" sz="1800" b="1" i="1">
                <a:solidFill>
                  <a:srgbClr val="000000"/>
                </a:solidFill>
                <a:latin typeface="Lato"/>
                <a:ea typeface="Lato"/>
                <a:cs typeface="Lato"/>
                <a:sym typeface="Lato"/>
              </a:rPr>
              <a:t>cannot be changed</a:t>
            </a:r>
            <a:r>
              <a:rPr lang="en" sz="1800" b="1">
                <a:solidFill>
                  <a:srgbClr val="000000"/>
                </a:solidFill>
                <a:latin typeface="Lato"/>
                <a:ea typeface="Lato"/>
                <a:cs typeface="Lato"/>
                <a:sym typeface="Lato"/>
              </a:rPr>
              <a:t>.</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Data errors after snapshot are addressed </a:t>
            </a:r>
            <a:r>
              <a:rPr lang="en" sz="1800" b="1">
                <a:latin typeface="Lato"/>
                <a:ea typeface="Lato"/>
                <a:cs typeface="Lato"/>
                <a:sym typeface="Lato"/>
              </a:rPr>
              <a:t>with</a:t>
            </a:r>
            <a:r>
              <a:rPr lang="en" sz="1800" b="1">
                <a:solidFill>
                  <a:srgbClr val="000000"/>
                </a:solidFill>
                <a:latin typeface="Lato"/>
                <a:ea typeface="Lato"/>
                <a:cs typeface="Lato"/>
                <a:sym typeface="Lato"/>
              </a:rPr>
              <a:t> a Data Errata Letter submitted via the WISEadmin Portal.</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Remember: no PII! </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More info: </a:t>
            </a:r>
            <a:r>
              <a:rPr lang="en" sz="1800" b="1" u="sng">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https://dpi.wi.gov/cst/data-collections/data-errata</a:t>
            </a:r>
            <a:r>
              <a:rPr lang="en" sz="1800" b="1">
                <a:solidFill>
                  <a:srgbClr val="000000"/>
                </a:solidFill>
                <a:latin typeface="Lato"/>
                <a:ea typeface="Lato"/>
                <a:cs typeface="Lato"/>
                <a:sym typeface="Lato"/>
              </a:rPr>
              <a:t> </a:t>
            </a:r>
            <a:endParaRPr sz="1800" b="1">
              <a:solidFill>
                <a:srgbClr val="000000"/>
              </a:solidFill>
              <a:latin typeface="Lato"/>
              <a:ea typeface="Lato"/>
              <a:cs typeface="Lato"/>
              <a:sym typeface="Lato"/>
            </a:endParaRPr>
          </a:p>
          <a:p>
            <a:pPr marL="164592" lvl="0" indent="0" algn="l" rtl="0">
              <a:spcBef>
                <a:spcPts val="0"/>
              </a:spcBef>
              <a:spcAft>
                <a:spcPts val="0"/>
              </a:spcAft>
              <a:buNone/>
            </a:pPr>
            <a:endParaRPr sz="1800" b="1">
              <a:solidFill>
                <a:srgbClr val="000000"/>
              </a:solidFill>
              <a:latin typeface="Lato"/>
              <a:ea typeface="Lato"/>
              <a:cs typeface="Lato"/>
              <a:sym typeface="Lato"/>
            </a:endParaRPr>
          </a:p>
          <a:p>
            <a:pPr marL="342900" lvl="0" indent="-110" algn="l" rtl="0">
              <a:spcBef>
                <a:spcPts val="0"/>
              </a:spcBef>
              <a:spcAft>
                <a:spcPts val="0"/>
              </a:spcAft>
              <a:buNone/>
            </a:pPr>
            <a:endParaRPr sz="700" b="1">
              <a:solidFill>
                <a:srgbClr val="000000"/>
              </a:solidFill>
              <a:latin typeface="Lato"/>
              <a:ea typeface="Lato"/>
              <a:cs typeface="Lato"/>
              <a:sym typeface="Lato"/>
            </a:endParaRPr>
          </a:p>
          <a:p>
            <a:pPr marL="342900" lvl="0" indent="-11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2400" b="1">
              <a:solidFill>
                <a:srgbClr val="000000"/>
              </a:solidFill>
              <a:latin typeface="Lato"/>
              <a:ea typeface="Lato"/>
              <a:cs typeface="Lato"/>
              <a:sym typeface="Lato"/>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Privacy</a:t>
            </a:r>
          </a:p>
        </p:txBody>
      </p:sp>
      <p:sp>
        <p:nvSpPr>
          <p:cNvPr id="556" name="Google Shape;556;p93"/>
          <p:cNvSpPr txBox="1"/>
          <p:nvPr/>
        </p:nvSpPr>
        <p:spPr>
          <a:xfrm>
            <a:off x="469338" y="1095700"/>
            <a:ext cx="8229600" cy="1712236"/>
          </a:xfrm>
          <a:prstGeom prst="rect">
            <a:avLst/>
          </a:prstGeom>
          <a:noFill/>
          <a:ln>
            <a:noFill/>
          </a:ln>
        </p:spPr>
        <p:txBody>
          <a:bodyPr spcFirstLastPara="1" wrap="square" lIns="91425" tIns="45700" rIns="91425" bIns="45700" anchor="t" anchorCtr="0">
            <a:noAutofit/>
          </a:bodyPr>
          <a:lstStyle/>
          <a:p>
            <a:pPr marL="285750" lvl="0" indent="-285750" algn="l" rtl="0">
              <a:spcAft>
                <a:spcPts val="0"/>
              </a:spcAft>
              <a:buFont typeface="Arial" panose="020B0604020202020204" pitchFamily="34" charset="0"/>
              <a:buChar char="•"/>
            </a:pPr>
            <a:r>
              <a:rPr lang="en" sz="1800" b="1">
                <a:solidFill>
                  <a:srgbClr val="000000"/>
                </a:solidFill>
                <a:latin typeface="Lato"/>
                <a:ea typeface="Lato"/>
                <a:cs typeface="Lato"/>
                <a:sym typeface="Lato"/>
              </a:rPr>
              <a:t>Data Privacy Resources</a:t>
            </a:r>
            <a:endParaRPr sz="1800" b="1">
              <a:solidFill>
                <a:srgbClr val="000000"/>
              </a:solidFill>
              <a:latin typeface="Lato"/>
              <a:ea typeface="Lato"/>
              <a:cs typeface="Lato"/>
              <a:sym typeface="Lato"/>
            </a:endParaRPr>
          </a:p>
          <a:p>
            <a:pPr marL="914400" lvl="1" indent="-381000" algn="l" rtl="0">
              <a:spcBef>
                <a:spcPts val="0"/>
              </a:spcBef>
              <a:spcAft>
                <a:spcPts val="0"/>
              </a:spcAft>
              <a:buClr>
                <a:srgbClr val="000000"/>
              </a:buClr>
              <a:buSzPct val="100000"/>
              <a:buFont typeface="Lato"/>
              <a:buChar char="○"/>
            </a:pPr>
            <a:r>
              <a:rPr lang="en" sz="1800" b="1">
                <a:solidFill>
                  <a:srgbClr val="000000"/>
                </a:solidFill>
                <a:latin typeface="Lato"/>
                <a:ea typeface="Lato"/>
                <a:cs typeface="Lato"/>
                <a:sym typeface="Lato"/>
              </a:rPr>
              <a:t>Select Data Privacy from </a:t>
            </a:r>
            <a:r>
              <a:rPr lang="en" sz="1800" b="1" u="sng">
                <a:solidFill>
                  <a:schemeClr val="hlink"/>
                </a:solidFill>
                <a:latin typeface="Lato"/>
                <a:ea typeface="Lato"/>
                <a:cs typeface="Lato"/>
                <a:sym typeface="Lato"/>
                <a:hlinkClick r:id="rId4"/>
              </a:rPr>
              <a:t>http://dpi.wi.gov/wise/data-privacy</a:t>
            </a:r>
            <a:endParaRPr sz="1800" b="1">
              <a:solidFill>
                <a:srgbClr val="000000"/>
              </a:solidFill>
              <a:latin typeface="Lato"/>
              <a:ea typeface="Lato"/>
              <a:cs typeface="Lato"/>
              <a:sym typeface="Lato"/>
            </a:endParaRPr>
          </a:p>
          <a:p>
            <a:pPr marL="1200150" lvl="0" indent="-285750" algn="l" rtl="0">
              <a:spcBef>
                <a:spcPts val="0"/>
              </a:spcBef>
              <a:spcAft>
                <a:spcPts val="0"/>
              </a:spcAft>
              <a:buFont typeface="Arial" panose="020B0604020202020204" pitchFamily="34" charset="0"/>
              <a:buChar char="•"/>
            </a:pPr>
            <a:endParaRPr sz="1800" b="1">
              <a:solidFill>
                <a:srgbClr val="000000"/>
              </a:solidFill>
              <a:latin typeface="Lato"/>
              <a:ea typeface="Lato"/>
              <a:cs typeface="Lato"/>
              <a:sym typeface="Lato"/>
            </a:endParaRPr>
          </a:p>
          <a:p>
            <a:pPr marL="285750" lvl="0" indent="-285750" algn="l" rtl="0">
              <a:spcBef>
                <a:spcPts val="1800"/>
              </a:spcBef>
              <a:spcAft>
                <a:spcPts val="0"/>
              </a:spcAft>
              <a:buFont typeface="Arial" panose="020B0604020202020204" pitchFamily="34" charset="0"/>
              <a:buChar char="•"/>
            </a:pPr>
            <a:r>
              <a:rPr lang="en" sz="1800" b="1">
                <a:solidFill>
                  <a:srgbClr val="000000"/>
                </a:solidFill>
                <a:latin typeface="Lato"/>
                <a:ea typeface="Lato"/>
                <a:cs typeface="Lato"/>
                <a:sym typeface="Lato"/>
              </a:rPr>
              <a:t>Data privacy is of the utmost priority to us, and we take it very seriously.</a:t>
            </a:r>
            <a:endParaRPr sz="1800" b="1">
              <a:solidFill>
                <a:srgbClr val="000000"/>
              </a:solidFill>
              <a:latin typeface="Lato"/>
              <a:ea typeface="Lato"/>
              <a:cs typeface="Lato"/>
              <a:sym typeface="Lato"/>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More Helpful Resources</a:t>
            </a:r>
          </a:p>
        </p:txBody>
      </p:sp>
      <p:sp>
        <p:nvSpPr>
          <p:cNvPr id="562" name="Google Shape;562;p94"/>
          <p:cNvSpPr txBox="1"/>
          <p:nvPr/>
        </p:nvSpPr>
        <p:spPr>
          <a:xfrm>
            <a:off x="477430" y="1084333"/>
            <a:ext cx="8229600" cy="3819440"/>
          </a:xfrm>
          <a:prstGeom prst="rect">
            <a:avLst/>
          </a:prstGeom>
          <a:solidFill>
            <a:srgbClr val="FFFFFF"/>
          </a:solidFill>
          <a:ln>
            <a:noFill/>
          </a:ln>
        </p:spPr>
        <p:txBody>
          <a:bodyPr spcFirstLastPara="1" wrap="square" lIns="91425" tIns="91425" rIns="91425" bIns="91425" anchor="t" anchorCtr="0">
            <a:noAutofit/>
          </a:bodyPr>
          <a:lstStyle/>
          <a:p>
            <a:pPr marL="285750" indent="-285750">
              <a:lnSpc>
                <a:spcPct val="150000"/>
              </a:lnSpc>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4">
                  <a:extLst>
                    <a:ext uri="{A12FA001-AC4F-418D-AE19-62706E023703}">
                      <ahyp:hlinkClr xmlns:ahyp="http://schemas.microsoft.com/office/drawing/2018/hyperlinkcolor" val="tx"/>
                    </a:ext>
                  </a:extLst>
                </a:hlinkClick>
              </a:rPr>
              <a:t>WISEdata Flyer</a:t>
            </a:r>
            <a:r>
              <a:rPr lang="en" sz="1800" b="1">
                <a:solidFill>
                  <a:schemeClr val="dk1"/>
                </a:solidFill>
                <a:latin typeface="Lato"/>
                <a:ea typeface="Lato"/>
                <a:cs typeface="Lato"/>
                <a:sym typeface="Lato"/>
              </a:rPr>
              <a:t>:  </a:t>
            </a:r>
            <a:r>
              <a:rPr lang="en" sz="1800" b="1">
                <a:solidFill>
                  <a:srgbClr val="222222"/>
                </a:solidFill>
                <a:latin typeface="Lato"/>
                <a:ea typeface="Lato"/>
                <a:cs typeface="Lato"/>
                <a:sym typeface="Lato"/>
              </a:rPr>
              <a:t>High level overview describing how WISEdata has improved our data collection process, data quality, and system integration.</a:t>
            </a:r>
            <a:endParaRPr sz="1800" b="1">
              <a:solidFill>
                <a:srgbClr val="222222"/>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5">
                  <a:extLst>
                    <a:ext uri="{A12FA001-AC4F-418D-AE19-62706E023703}">
                      <ahyp:hlinkClr xmlns:ahyp="http://schemas.microsoft.com/office/drawing/2018/hyperlinkcolor" val="tx"/>
                    </a:ext>
                  </a:extLst>
                </a:hlinkClick>
              </a:rPr>
              <a:t>Info for Schools</a:t>
            </a:r>
            <a:r>
              <a:rPr lang="en" sz="1800" b="1">
                <a:solidFill>
                  <a:schemeClr val="dk1"/>
                </a:solidFill>
                <a:latin typeface="Lato"/>
                <a:ea typeface="Lato"/>
                <a:cs typeface="Lato"/>
                <a:sym typeface="Lato"/>
              </a:rPr>
              <a:t>: Basics of getting started with WISEdata</a:t>
            </a:r>
            <a:endParaRPr sz="1800" b="1">
              <a:solidFill>
                <a:schemeClr val="dk1"/>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6">
                  <a:extLst>
                    <a:ext uri="{A12FA001-AC4F-418D-AE19-62706E023703}">
                      <ahyp:hlinkClr xmlns:ahyp="http://schemas.microsoft.com/office/drawing/2018/hyperlinkcolor" val="tx"/>
                    </a:ext>
                  </a:extLst>
                </a:hlinkClick>
              </a:rPr>
              <a:t>WISEdata Help</a:t>
            </a:r>
            <a:r>
              <a:rPr lang="en" sz="1800" b="1">
                <a:solidFill>
                  <a:schemeClr val="dk1"/>
                </a:solidFill>
                <a:latin typeface="Lato"/>
                <a:ea typeface="Lato"/>
                <a:cs typeface="Lato"/>
                <a:sym typeface="Lato"/>
              </a:rPr>
              <a:t>: Links to WISE help pages and useful resources</a:t>
            </a:r>
            <a:endParaRPr sz="1800" b="1">
              <a:solidFill>
                <a:schemeClr val="dk1"/>
              </a:solidFill>
              <a:latin typeface="Lato"/>
              <a:ea typeface="Lato"/>
              <a:cs typeface="Lato"/>
              <a:sym typeface="Lato"/>
            </a:endParaRPr>
          </a:p>
          <a:p>
            <a:pPr marL="285750"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7">
                  <a:extLst>
                    <a:ext uri="{A12FA001-AC4F-418D-AE19-62706E023703}">
                      <ahyp:hlinkClr xmlns:ahyp="http://schemas.microsoft.com/office/drawing/2018/hyperlinkcolor" val="tx"/>
                    </a:ext>
                  </a:extLst>
                </a:hlinkClick>
              </a:rPr>
              <a:t>Data Elements</a:t>
            </a:r>
            <a:r>
              <a:rPr lang="en" sz="1800" b="1">
                <a:solidFill>
                  <a:schemeClr val="dk1"/>
                </a:solidFill>
                <a:latin typeface="Lato"/>
                <a:ea typeface="Lato"/>
                <a:cs typeface="Lato"/>
                <a:sym typeface="Lato"/>
              </a:rPr>
              <a:t>: List of links to all WISEdata data elements and their descriptions, uses, and codes</a:t>
            </a:r>
            <a:endParaRPr sz="1800" b="1">
              <a:solidFill>
                <a:schemeClr val="dk1"/>
              </a:solidFill>
              <a:latin typeface="Lato"/>
              <a:ea typeface="Lato"/>
              <a:cs typeface="Lato"/>
              <a:sym typeface="Lato"/>
            </a:endParaRPr>
          </a:p>
          <a:p>
            <a:pPr marL="285750" indent="-285750">
              <a:lnSpc>
                <a:spcPct val="150000"/>
              </a:lnSpc>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8">
                  <a:extLst>
                    <a:ext uri="{A12FA001-AC4F-418D-AE19-62706E023703}">
                      <ahyp:hlinkClr xmlns:ahyp="http://schemas.microsoft.com/office/drawing/2018/hyperlinkcolor" val="tx"/>
                    </a:ext>
                  </a:extLst>
                </a:hlinkClick>
              </a:rPr>
              <a:t>Google Spaces</a:t>
            </a:r>
            <a:r>
              <a:rPr lang="en" sz="1800" b="1">
                <a:solidFill>
                  <a:schemeClr val="dk1"/>
                </a:solidFill>
                <a:latin typeface="Lato"/>
                <a:ea typeface="Lato"/>
                <a:cs typeface="Lato"/>
                <a:sym typeface="Lato"/>
              </a:rPr>
              <a:t>: WISEdata community to view and post questions and comments to fellow users.</a:t>
            </a:r>
          </a:p>
          <a:p>
            <a:pPr marL="574675" lvl="3" indent="-285750">
              <a:lnSpc>
                <a:spcPct val="150000"/>
              </a:lnSpc>
              <a:buClr>
                <a:schemeClr val="dk1"/>
              </a:buClr>
              <a:buSzPct val="100000"/>
              <a:buFont typeface="Courier New" panose="02070309020205020404" pitchFamily="49" charset="0"/>
              <a:buChar char="o"/>
            </a:pPr>
            <a:r>
              <a:rPr lang="en" sz="1800" b="1" i="1">
                <a:solidFill>
                  <a:schemeClr val="dk1"/>
                </a:solidFill>
                <a:latin typeface="Lato"/>
                <a:ea typeface="Lato"/>
                <a:cs typeface="Lato"/>
                <a:sym typeface="Lato"/>
              </a:rPr>
              <a:t>Please submit a Help Ticket if you would like to join Google Spaces</a:t>
            </a:r>
            <a:endParaRPr sz="1800" b="1" i="1">
              <a:solidFill>
                <a:schemeClr val="dk1"/>
              </a:solidFill>
              <a:latin typeface="Lato"/>
              <a:ea typeface="Lato"/>
              <a:cs typeface="Lato"/>
              <a:sym typeface="Lato"/>
            </a:endParaRPr>
          </a:p>
          <a:p>
            <a:pPr marL="0" lvl="0" indent="0" algn="ctr" rtl="0">
              <a:lnSpc>
                <a:spcPct val="115000"/>
              </a:lnSpc>
              <a:spcBef>
                <a:spcPts val="0"/>
              </a:spcBef>
              <a:spcAft>
                <a:spcPts val="0"/>
              </a:spcAft>
              <a:buNone/>
            </a:pPr>
            <a:endParaRPr sz="2200">
              <a:solidFill>
                <a:srgbClr val="000000"/>
              </a:solidFill>
              <a:latin typeface="Lato"/>
              <a:ea typeface="Lato"/>
              <a:cs typeface="Lato"/>
              <a:sym typeface="Lato"/>
            </a:endParaRPr>
          </a:p>
          <a:p>
            <a:pPr marL="342900" lvl="0" indent="-190500" algn="l" rtl="0">
              <a:lnSpc>
                <a:spcPct val="150000"/>
              </a:lnSpc>
              <a:spcBef>
                <a:spcPts val="0"/>
              </a:spcBef>
              <a:spcAft>
                <a:spcPts val="439"/>
              </a:spcAft>
              <a:buNone/>
            </a:pPr>
            <a:endParaRPr sz="1800" b="1">
              <a:solidFill>
                <a:srgbClr val="000000"/>
              </a:solidFill>
              <a:latin typeface="Lato"/>
              <a:ea typeface="Lato"/>
              <a:cs typeface="Lato"/>
              <a:sym typeface="Lato"/>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9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Help Ticket</a:t>
            </a:r>
          </a:p>
        </p:txBody>
      </p:sp>
      <p:sp>
        <p:nvSpPr>
          <p:cNvPr id="567" name="Google Shape;567;p95"/>
          <p:cNvSpPr txBox="1"/>
          <p:nvPr/>
        </p:nvSpPr>
        <p:spPr>
          <a:xfrm>
            <a:off x="469338" y="1068149"/>
            <a:ext cx="8197232" cy="2515951"/>
          </a:xfrm>
          <a:prstGeom prst="rect">
            <a:avLst/>
          </a:prstGeom>
          <a:solidFill>
            <a:srgbClr val="FFFFFF"/>
          </a:solidFill>
          <a:ln>
            <a:noFill/>
          </a:ln>
        </p:spPr>
        <p:txBody>
          <a:bodyPr spcFirstLastPara="1" wrap="square" lIns="91425" tIns="45700" rIns="91425" bIns="45700" anchor="t" anchorCtr="0">
            <a:noAutofit/>
          </a:bodyPr>
          <a:lstStyle/>
          <a:p>
            <a:pPr marL="114300" lvl="0" algn="ctr" rtl="0">
              <a:lnSpc>
                <a:spcPct val="150000"/>
              </a:lnSpc>
              <a:spcBef>
                <a:spcPts val="0"/>
              </a:spcBef>
              <a:spcAft>
                <a:spcPts val="0"/>
              </a:spcAft>
              <a:buClr>
                <a:srgbClr val="000000"/>
              </a:buClr>
              <a:buSzPts val="1800"/>
            </a:pPr>
            <a:r>
              <a:rPr lang="en" sz="1800" b="1">
                <a:solidFill>
                  <a:srgbClr val="000000"/>
                </a:solidFill>
                <a:latin typeface="Lato"/>
                <a:ea typeface="Lato"/>
                <a:cs typeface="Lato"/>
                <a:sym typeface="Lato"/>
                <a:hlinkClick r:id="rId4"/>
              </a:rPr>
              <a:t>Help Ticket</a:t>
            </a:r>
            <a:endParaRPr sz="1800" b="1">
              <a:solidFill>
                <a:srgbClr val="000000"/>
              </a:solidFill>
              <a:latin typeface="Lato"/>
              <a:ea typeface="Lato"/>
              <a:cs typeface="Lato"/>
              <a:sym typeface="Lato"/>
            </a:endParaRPr>
          </a:p>
        </p:txBody>
      </p:sp>
      <p:pic>
        <p:nvPicPr>
          <p:cNvPr id="3" name="Picture 2" descr="Screenshot of the WISE Help Ticket.">
            <a:extLst>
              <a:ext uri="{FF2B5EF4-FFF2-40B4-BE49-F238E27FC236}">
                <a16:creationId xmlns:a16="http://schemas.microsoft.com/office/drawing/2014/main" id="{D07400FB-1A61-6990-B601-B054EAD5B2E6}"/>
              </a:ext>
            </a:extLst>
          </p:cNvPr>
          <p:cNvPicPr>
            <a:picLocks noChangeAspect="1"/>
          </p:cNvPicPr>
          <p:nvPr/>
        </p:nvPicPr>
        <p:blipFill>
          <a:blip r:embed="rId5"/>
          <a:stretch>
            <a:fillRect/>
          </a:stretch>
        </p:blipFill>
        <p:spPr>
          <a:xfrm>
            <a:off x="2241430" y="1726863"/>
            <a:ext cx="4661140" cy="2159111"/>
          </a:xfrm>
          <a:prstGeom prst="rect">
            <a:avLst/>
          </a:prstGeom>
        </p:spPr>
      </p:pic>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Giving</a:t>
            </a:r>
            <a:r>
              <a:rPr kumimoji="0" lang="en-US" sz="3600" b="1" i="0" u="none" strike="noStrike" kern="0" cap="none" spc="0" normalizeH="0" baseline="0" noProof="0">
                <a:ln>
                  <a:noFill/>
                </a:ln>
                <a:solidFill>
                  <a:schemeClr val="lt1"/>
                </a:solidFill>
                <a:effectLst/>
                <a:uLnTx/>
                <a:uFillTx/>
                <a:latin typeface="Lato"/>
                <a:ea typeface="Lato"/>
                <a:cs typeface="Lato"/>
                <a:sym typeface="Lato"/>
              </a:rPr>
              <a:t> Feedback</a:t>
            </a:r>
          </a:p>
        </p:txBody>
      </p:sp>
      <p:sp>
        <p:nvSpPr>
          <p:cNvPr id="574" name="Google Shape;574;p96"/>
          <p:cNvSpPr txBox="1"/>
          <p:nvPr/>
        </p:nvSpPr>
        <p:spPr>
          <a:xfrm>
            <a:off x="840000" y="921600"/>
            <a:ext cx="7464000" cy="22950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457200" lvl="0" indent="-342900" algn="l" rtl="0">
              <a:spcBef>
                <a:spcPts val="0"/>
              </a:spcBef>
              <a:spcAft>
                <a:spcPts val="0"/>
              </a:spcAft>
              <a:buSzPts val="1800"/>
              <a:buFont typeface="Lato"/>
              <a:buChar char="●"/>
            </a:pPr>
            <a:r>
              <a:rPr lang="en" sz="1800" b="1">
                <a:solidFill>
                  <a:srgbClr val="000000"/>
                </a:solidFill>
                <a:latin typeface="Lato"/>
                <a:ea typeface="Lato"/>
                <a:cs typeface="Lato"/>
                <a:sym typeface="Lato"/>
              </a:rPr>
              <a:t>Within most </a:t>
            </a:r>
            <a:r>
              <a:rPr lang="en" sz="1800" b="1">
                <a:latin typeface="Lato"/>
                <a:ea typeface="Lato"/>
                <a:cs typeface="Lato"/>
                <a:sym typeface="Lato"/>
              </a:rPr>
              <a:t>DPI</a:t>
            </a:r>
            <a:r>
              <a:rPr lang="en" sz="1800" b="1">
                <a:solidFill>
                  <a:srgbClr val="000000"/>
                </a:solidFill>
                <a:latin typeface="Lato"/>
                <a:ea typeface="Lato"/>
                <a:cs typeface="Lato"/>
                <a:sym typeface="Lato"/>
              </a:rPr>
              <a:t> applications you can </a:t>
            </a: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a:latin typeface="Lato"/>
                <a:ea typeface="Lato"/>
                <a:cs typeface="Lato"/>
                <a:sym typeface="Lato"/>
              </a:rPr>
              <a:t>P</a:t>
            </a:r>
            <a:r>
              <a:rPr lang="en" sz="1800" b="1">
                <a:solidFill>
                  <a:srgbClr val="000000"/>
                </a:solidFill>
                <a:latin typeface="Lato"/>
                <a:ea typeface="Lato"/>
                <a:cs typeface="Lato"/>
                <a:sym typeface="Lato"/>
              </a:rPr>
              <a:t>rovide feedback directly.</a:t>
            </a:r>
            <a:endParaRPr sz="1800" b="1">
              <a:solidFill>
                <a:srgbClr val="000000"/>
              </a:solidFill>
              <a:latin typeface="Lato"/>
              <a:ea typeface="Lato"/>
              <a:cs typeface="Lato"/>
              <a:sym typeface="Lato"/>
            </a:endParaRPr>
          </a:p>
          <a:p>
            <a:pPr marL="457200" lvl="0" indent="0" algn="l" rtl="0">
              <a:spcBef>
                <a:spcPts val="0"/>
              </a:spcBef>
              <a:spcAft>
                <a:spcPts val="0"/>
              </a:spcAft>
              <a:buNone/>
            </a:pPr>
            <a:endParaRPr sz="1800" b="1">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a:latin typeface="Lato"/>
                <a:ea typeface="Lato"/>
                <a:cs typeface="Lato"/>
                <a:sym typeface="Lato"/>
              </a:rPr>
              <a:t>E</a:t>
            </a:r>
            <a:r>
              <a:rPr lang="en" sz="1800" b="1">
                <a:solidFill>
                  <a:srgbClr val="000000"/>
                </a:solidFill>
                <a:latin typeface="Lato"/>
                <a:ea typeface="Lato"/>
                <a:cs typeface="Lato"/>
                <a:sym typeface="Lato"/>
              </a:rPr>
              <a:t>nter a new suggestion.</a:t>
            </a:r>
            <a:endParaRPr sz="1800" b="1">
              <a:solidFill>
                <a:srgbClr val="000000"/>
              </a:solidFill>
              <a:latin typeface="Lato"/>
              <a:ea typeface="Lato"/>
              <a:cs typeface="Lato"/>
              <a:sym typeface="Lato"/>
            </a:endParaRPr>
          </a:p>
          <a:p>
            <a:pPr marL="457200" lvl="0" indent="0" algn="l" rtl="0">
              <a:spcBef>
                <a:spcPts val="0"/>
              </a:spcBef>
              <a:spcAft>
                <a:spcPts val="0"/>
              </a:spcAft>
              <a:buNone/>
            </a:pPr>
            <a:endParaRPr sz="1800" b="1">
              <a:solidFill>
                <a:srgbClr val="000000"/>
              </a:solidFill>
              <a:latin typeface="Lato"/>
              <a:ea typeface="Lato"/>
              <a:cs typeface="Lato"/>
              <a:sym typeface="Lato"/>
            </a:endParaRPr>
          </a:p>
          <a:p>
            <a:pPr marL="914400" lvl="1" indent="-342900" algn="l" rtl="0">
              <a:spcBef>
                <a:spcPts val="0"/>
              </a:spcBef>
              <a:spcAft>
                <a:spcPts val="0"/>
              </a:spcAft>
              <a:buClr>
                <a:srgbClr val="000000"/>
              </a:buClr>
              <a:buSzPts val="1800"/>
              <a:buFont typeface="Lato"/>
              <a:buChar char="○"/>
            </a:pPr>
            <a:r>
              <a:rPr lang="en" sz="1800" b="1">
                <a:solidFill>
                  <a:srgbClr val="000000"/>
                </a:solidFill>
                <a:latin typeface="Lato"/>
                <a:ea typeface="Lato"/>
                <a:cs typeface="Lato"/>
                <a:sym typeface="Lato"/>
              </a:rPr>
              <a:t>Vote on suggestions made by other people.</a:t>
            </a:r>
            <a:endParaRPr sz="1800" b="1">
              <a:solidFill>
                <a:srgbClr val="000000"/>
              </a:solidFill>
              <a:latin typeface="Lato"/>
              <a:ea typeface="Lato"/>
              <a:cs typeface="Lato"/>
              <a:sym typeface="Lato"/>
            </a:endParaRPr>
          </a:p>
          <a:p>
            <a:pPr marL="342789" lvl="1" indent="-12589" algn="l" rtl="0">
              <a:spcBef>
                <a:spcPts val="0"/>
              </a:spcBef>
              <a:spcAft>
                <a:spcPts val="0"/>
              </a:spcAft>
              <a:buClr>
                <a:srgbClr val="000000"/>
              </a:buClr>
              <a:buSzPts val="1800"/>
              <a:buFont typeface="Lato"/>
              <a:buNone/>
            </a:pPr>
            <a:endParaRPr sz="1800">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1800"/>
              </a:spcBef>
              <a:spcAft>
                <a:spcPts val="0"/>
              </a:spcAft>
              <a:buNone/>
            </a:pP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
        <p:nvSpPr>
          <p:cNvPr id="575" name="Google Shape;575;p96"/>
          <p:cNvSpPr txBox="1"/>
          <p:nvPr/>
        </p:nvSpPr>
        <p:spPr>
          <a:xfrm>
            <a:off x="2810400" y="3386000"/>
            <a:ext cx="3523200" cy="628800"/>
          </a:xfrm>
          <a:prstGeom prst="rect">
            <a:avLst/>
          </a:prstGeom>
          <a:noFill/>
          <a:ln w="28575" cap="flat" cmpd="sng">
            <a:solidFill>
              <a:srgbClr val="0066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900" b="1" u="sng">
                <a:solidFill>
                  <a:schemeClr val="hlink"/>
                </a:solidFill>
                <a:latin typeface="Lato"/>
                <a:ea typeface="Lato"/>
                <a:cs typeface="Lato"/>
                <a:sym typeface="Lato"/>
                <a:hlinkClick r:id="rId4"/>
              </a:rPr>
              <a:t>feedback.dpi.wi.gov</a:t>
            </a:r>
            <a:endParaRPr sz="2900" b="1">
              <a:latin typeface="Lato"/>
              <a:ea typeface="Lato"/>
              <a:cs typeface="Lato"/>
              <a:sym typeface="Lato"/>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Thank You!</a:t>
            </a:r>
          </a:p>
        </p:txBody>
      </p:sp>
      <p:sp>
        <p:nvSpPr>
          <p:cNvPr id="581" name="Google Shape;581;p97"/>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0" lvl="0" indent="0" algn="l" rtl="0">
              <a:spcBef>
                <a:spcPts val="0"/>
              </a:spcBef>
              <a:spcAft>
                <a:spcPts val="0"/>
              </a:spcAft>
              <a:buNone/>
            </a:pPr>
            <a:r>
              <a:rPr lang="en" sz="3600" b="1">
                <a:latin typeface="Lato"/>
                <a:ea typeface="Lato"/>
                <a:cs typeface="Lato"/>
                <a:sym typeface="Lato"/>
              </a:rPr>
              <a:t>Thanks for all that you do!</a:t>
            </a:r>
            <a:endParaRPr sz="3600">
              <a:solidFill>
                <a:srgbClr val="000000"/>
              </a:solidFill>
              <a:latin typeface="Lato"/>
              <a:ea typeface="Lato"/>
              <a:cs typeface="Lato"/>
              <a:sym typeface="Lato"/>
            </a:endParaRPr>
          </a:p>
          <a:p>
            <a:pPr marL="342789" lvl="1" indent="-12589" algn="l" rtl="0">
              <a:spcBef>
                <a:spcPts val="0"/>
              </a:spcBef>
              <a:spcAft>
                <a:spcPts val="0"/>
              </a:spcAft>
              <a:buClr>
                <a:srgbClr val="000000"/>
              </a:buClr>
              <a:buSzPts val="1800"/>
              <a:buFont typeface="Lato"/>
              <a:buNone/>
            </a:pPr>
            <a:endParaRPr sz="1800">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1800"/>
              </a:spcBef>
              <a:spcAft>
                <a:spcPts val="0"/>
              </a:spcAft>
              <a:buNone/>
            </a:pP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u="none" strike="noStrike" kern="0" cap="none" spc="0" normalizeH="0" baseline="0" noProof="0">
                <a:ln>
                  <a:noFill/>
                </a:ln>
                <a:solidFill>
                  <a:schemeClr val="lt1"/>
                </a:solidFill>
                <a:effectLst/>
                <a:uLnTx/>
                <a:uFillTx/>
                <a:latin typeface="Lato Black" panose="020F0A02020204030203" pitchFamily="34" charset="0"/>
                <a:sym typeface="Lato"/>
              </a:rPr>
              <a:t>Questions</a:t>
            </a:r>
          </a:p>
        </p:txBody>
      </p:sp>
      <p:sp>
        <p:nvSpPr>
          <p:cNvPr id="587" name="Google Shape;587;p98"/>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0" lvl="0" indent="0" algn="ctr" rtl="0">
              <a:spcBef>
                <a:spcPts val="0"/>
              </a:spcBef>
              <a:spcAft>
                <a:spcPts val="0"/>
              </a:spcAft>
              <a:buNone/>
            </a:pPr>
            <a:r>
              <a:rPr lang="en" sz="2400">
                <a:latin typeface="Lato"/>
                <a:ea typeface="Lato"/>
                <a:cs typeface="Lato"/>
                <a:sym typeface="Lato"/>
              </a:rPr>
              <a:t>Q&amp;A Document</a:t>
            </a: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Flow for Snapshot</a:t>
            </a:r>
          </a:p>
        </p:txBody>
      </p:sp>
      <p:sp>
        <p:nvSpPr>
          <p:cNvPr id="248" name="Google Shape;248;p48"/>
          <p:cNvSpPr txBox="1">
            <a:spLocks noGrp="1"/>
          </p:cNvSpPr>
          <p:nvPr>
            <p:ph type="body" idx="2"/>
          </p:nvPr>
        </p:nvSpPr>
        <p:spPr>
          <a:xfrm>
            <a:off x="457200" y="1081923"/>
            <a:ext cx="8243455" cy="268610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a:t>Data is: </a:t>
            </a:r>
            <a:endParaRPr/>
          </a:p>
          <a:p>
            <a:pPr marL="406400" indent="-285750">
              <a:lnSpc>
                <a:spcPct val="100000"/>
              </a:lnSpc>
              <a:buSzPts val="1700"/>
            </a:pPr>
            <a:r>
              <a:rPr lang="en"/>
              <a:t>entered into your vendor tool (SIS, Special Ed tool, etc.)</a:t>
            </a:r>
            <a:endParaRPr/>
          </a:p>
          <a:p>
            <a:pPr marL="406400" indent="-285750">
              <a:lnSpc>
                <a:spcPct val="100000"/>
              </a:lnSpc>
              <a:buSzPts val="1700"/>
            </a:pPr>
            <a:r>
              <a:rPr lang="en"/>
              <a:t>pushed to WISEdata and run through data quality checks (validations)</a:t>
            </a:r>
            <a:endParaRPr/>
          </a:p>
          <a:p>
            <a:pPr marL="406400" indent="-285750">
              <a:lnSpc>
                <a:spcPct val="100000"/>
              </a:lnSpc>
              <a:buClr>
                <a:srgbClr val="000000"/>
              </a:buClr>
              <a:buSzPts val="1700"/>
            </a:pPr>
            <a:r>
              <a:rPr lang="en">
                <a:solidFill>
                  <a:srgbClr val="000000"/>
                </a:solidFill>
              </a:rPr>
              <a:t>validated in the system on the day and time of the snapshot, loaded to WISEdash, and “snapped” for reporting purposes</a:t>
            </a:r>
            <a:endParaRPr>
              <a:solidFill>
                <a:srgbClr val="000000"/>
              </a:solidFill>
            </a:endParaRPr>
          </a:p>
          <a:p>
            <a:pPr marL="0" marR="0" lvl="0" indent="0" algn="l" rtl="0">
              <a:lnSpc>
                <a:spcPct val="100000"/>
              </a:lnSpc>
              <a:spcBef>
                <a:spcPts val="0"/>
              </a:spcBef>
              <a:spcAft>
                <a:spcPts val="0"/>
              </a:spcAft>
              <a:buNone/>
            </a:pPr>
            <a:endParaRPr/>
          </a:p>
          <a:p>
            <a:pPr marL="0" lvl="0" indent="0" algn="l" rtl="0">
              <a:lnSpc>
                <a:spcPct val="100000"/>
              </a:lnSpc>
              <a:spcBef>
                <a:spcPts val="0"/>
              </a:spcBef>
              <a:spcAft>
                <a:spcPts val="439"/>
              </a:spcAft>
              <a:buNone/>
            </a:pPr>
            <a:r>
              <a:rPr lang="en"/>
              <a:t>Users can use WISEdata Portal validation results to go back to their vendor tool to make corrections and push the corrected data to WISEdata through December 5.</a:t>
            </a:r>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Flow Diagram</a:t>
            </a:r>
          </a:p>
        </p:txBody>
      </p:sp>
      <p:sp>
        <p:nvSpPr>
          <p:cNvPr id="4" name="TextBox 3">
            <a:extLst>
              <a:ext uri="{FF2B5EF4-FFF2-40B4-BE49-F238E27FC236}">
                <a16:creationId xmlns:a16="http://schemas.microsoft.com/office/drawing/2014/main" id="{B69314D5-31AD-E8FF-63A9-66343BD8665D}"/>
              </a:ext>
            </a:extLst>
          </p:cNvPr>
          <p:cNvSpPr txBox="1"/>
          <p:nvPr/>
        </p:nvSpPr>
        <p:spPr>
          <a:xfrm>
            <a:off x="276958" y="2570285"/>
            <a:ext cx="1321777"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LEAs: </a:t>
            </a:r>
          </a:p>
          <a:p>
            <a:r>
              <a:rPr lang="en-US" sz="1200" b="1">
                <a:latin typeface="Lato"/>
                <a:ea typeface="Lato"/>
                <a:cs typeface="Lato"/>
              </a:rPr>
              <a:t>Data Entry</a:t>
            </a:r>
            <a:endParaRPr lang="en-US">
              <a:ea typeface="Lato"/>
            </a:endParaRPr>
          </a:p>
          <a:p>
            <a:br>
              <a:rPr lang="en-US"/>
            </a:br>
            <a:r>
              <a:rPr lang="en-US" sz="1200">
                <a:latin typeface="Lato"/>
              </a:rPr>
              <a:t>S</a:t>
            </a:r>
            <a:r>
              <a:rPr lang="en-US" sz="1200">
                <a:latin typeface="Lato"/>
                <a:ea typeface="Lato"/>
                <a:cs typeface="Lato"/>
              </a:rPr>
              <a:t>chool/district collects student data and enter into the local SIS.</a:t>
            </a:r>
            <a:endParaRPr lang="en-US"/>
          </a:p>
        </p:txBody>
      </p:sp>
      <p:sp>
        <p:nvSpPr>
          <p:cNvPr id="5" name="TextBox 4">
            <a:extLst>
              <a:ext uri="{FF2B5EF4-FFF2-40B4-BE49-F238E27FC236}">
                <a16:creationId xmlns:a16="http://schemas.microsoft.com/office/drawing/2014/main" id="{0FAA8FA6-DE77-BB2B-F76C-9D9D2CEAE78B}"/>
              </a:ext>
            </a:extLst>
          </p:cNvPr>
          <p:cNvSpPr txBox="1"/>
          <p:nvPr/>
        </p:nvSpPr>
        <p:spPr>
          <a:xfrm>
            <a:off x="1991458" y="2570285"/>
            <a:ext cx="142435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WISEdata Portal Submission</a:t>
            </a:r>
            <a:endParaRPr lang="en-US">
              <a:ea typeface="Lato"/>
            </a:endParaRPr>
          </a:p>
          <a:p>
            <a:br>
              <a:rPr lang="en-US"/>
            </a:br>
            <a:r>
              <a:rPr lang="en-US" sz="1200" b="1">
                <a:latin typeface="Lato"/>
                <a:ea typeface="Lato"/>
                <a:cs typeface="Lato"/>
              </a:rPr>
              <a:t>LEAs</a:t>
            </a:r>
            <a:r>
              <a:rPr lang="en-US" sz="1200">
                <a:latin typeface="Lato"/>
                <a:ea typeface="Lato"/>
                <a:cs typeface="Lato"/>
              </a:rPr>
              <a:t> push data from their SIS to the WISEdata Portal for validation.</a:t>
            </a:r>
            <a:endParaRPr lang="en-US"/>
          </a:p>
        </p:txBody>
      </p:sp>
      <p:sp>
        <p:nvSpPr>
          <p:cNvPr id="6" name="TextBox 5">
            <a:extLst>
              <a:ext uri="{FF2B5EF4-FFF2-40B4-BE49-F238E27FC236}">
                <a16:creationId xmlns:a16="http://schemas.microsoft.com/office/drawing/2014/main" id="{9D0C7254-B81C-1AC9-1097-DDD60F9D473F}"/>
              </a:ext>
            </a:extLst>
          </p:cNvPr>
          <p:cNvSpPr txBox="1"/>
          <p:nvPr/>
        </p:nvSpPr>
        <p:spPr>
          <a:xfrm>
            <a:off x="3771900" y="2570285"/>
            <a:ext cx="1490296"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Validation Review</a:t>
            </a:r>
            <a:endParaRPr lang="en-US">
              <a:ea typeface="Lato"/>
            </a:endParaRPr>
          </a:p>
          <a:p>
            <a:br>
              <a:rPr lang="en-US"/>
            </a:br>
            <a:r>
              <a:rPr lang="en-US" sz="1200" b="1">
                <a:latin typeface="Lato"/>
                <a:ea typeface="Lato"/>
                <a:cs typeface="Lato"/>
              </a:rPr>
              <a:t>LEAs</a:t>
            </a:r>
            <a:r>
              <a:rPr lang="en-US" sz="1200">
                <a:latin typeface="Lato"/>
                <a:ea typeface="Lato"/>
                <a:cs typeface="Lato"/>
              </a:rPr>
              <a:t> monitor and review the errors and warnings </a:t>
            </a:r>
            <a:r>
              <a:rPr lang="en-US" sz="1200" u="sng">
                <a:latin typeface="Lato"/>
                <a:ea typeface="Lato"/>
                <a:cs typeface="Lato"/>
              </a:rPr>
              <a:t>and make any necessary corrections in their SIS. </a:t>
            </a:r>
            <a:endParaRPr lang="en-US" u="sng"/>
          </a:p>
        </p:txBody>
      </p:sp>
      <p:sp>
        <p:nvSpPr>
          <p:cNvPr id="7" name="TextBox 6">
            <a:extLst>
              <a:ext uri="{FF2B5EF4-FFF2-40B4-BE49-F238E27FC236}">
                <a16:creationId xmlns:a16="http://schemas.microsoft.com/office/drawing/2014/main" id="{1462B50D-106D-176C-51A7-A4FD88CAAD39}"/>
              </a:ext>
            </a:extLst>
          </p:cNvPr>
          <p:cNvSpPr txBox="1"/>
          <p:nvPr/>
        </p:nvSpPr>
        <p:spPr>
          <a:xfrm>
            <a:off x="5502590" y="2570285"/>
            <a:ext cx="164995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WISEdash Extracts for Choice Schools</a:t>
            </a:r>
            <a:endParaRPr lang="en-US" sz="1200">
              <a:ea typeface="Lato"/>
            </a:endParaRPr>
          </a:p>
          <a:p>
            <a:br>
              <a:rPr lang="en-US" sz="1200"/>
            </a:br>
            <a:r>
              <a:rPr lang="en-US" sz="1200">
                <a:latin typeface="Lato"/>
                <a:ea typeface="Lato"/>
                <a:cs typeface="Lato"/>
              </a:rPr>
              <a:t>Submitted Data flows into WISEdash. Choice schools can use the WISEdata Export to review their data, since WISEdash is not available to Choice school members.</a:t>
            </a:r>
            <a:endParaRPr lang="en-US"/>
          </a:p>
        </p:txBody>
      </p:sp>
      <p:sp>
        <p:nvSpPr>
          <p:cNvPr id="8" name="TextBox 7">
            <a:extLst>
              <a:ext uri="{FF2B5EF4-FFF2-40B4-BE49-F238E27FC236}">
                <a16:creationId xmlns:a16="http://schemas.microsoft.com/office/drawing/2014/main" id="{772C12BC-0595-D1E0-383E-CF42CA3FBE42}"/>
              </a:ext>
            </a:extLst>
          </p:cNvPr>
          <p:cNvSpPr txBox="1"/>
          <p:nvPr/>
        </p:nvSpPr>
        <p:spPr>
          <a:xfrm>
            <a:off x="7413381" y="2570285"/>
            <a:ext cx="125583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Accountability Report Card</a:t>
            </a:r>
            <a:r>
              <a:rPr lang="en-US" sz="1200">
                <a:latin typeface="Lato"/>
                <a:ea typeface="Lato"/>
                <a:cs typeface="Lato"/>
              </a:rPr>
              <a:t> is pulled from the WISEdash for Districts.</a:t>
            </a:r>
            <a:endParaRPr lang="en-US"/>
          </a:p>
        </p:txBody>
      </p:sp>
      <p:grpSp>
        <p:nvGrpSpPr>
          <p:cNvPr id="12" name="Group 11" descr="This infographic displays the data flow that occurs from the LEA to the DPI applications (WISEdata Portal, WISEdash), and is eventually published as an Accountability Report Card.">
            <a:extLst>
              <a:ext uri="{FF2B5EF4-FFF2-40B4-BE49-F238E27FC236}">
                <a16:creationId xmlns:a16="http://schemas.microsoft.com/office/drawing/2014/main" id="{61141296-0F5E-BF47-22B2-5B8E50DD3EC6}"/>
              </a:ext>
            </a:extLst>
          </p:cNvPr>
          <p:cNvGrpSpPr/>
          <p:nvPr/>
        </p:nvGrpSpPr>
        <p:grpSpPr>
          <a:xfrm>
            <a:off x="0" y="1092444"/>
            <a:ext cx="9144000" cy="1581150"/>
            <a:chOff x="0" y="1092444"/>
            <a:chExt cx="9144000" cy="1581150"/>
          </a:xfrm>
        </p:grpSpPr>
        <p:pic>
          <p:nvPicPr>
            <p:cNvPr id="2" name="Picture 1" descr="An infographic showing data flow from LEA/School/District to Student Information System (SIS), to WISEdata Portal, to WISEdash for Districts, to Report Cards.">
              <a:extLst>
                <a:ext uri="{FF2B5EF4-FFF2-40B4-BE49-F238E27FC236}">
                  <a16:creationId xmlns:a16="http://schemas.microsoft.com/office/drawing/2014/main" id="{92BBC549-21E5-002B-7D30-1B0DE10CD409}"/>
                </a:ext>
              </a:extLst>
            </p:cNvPr>
            <p:cNvPicPr>
              <a:picLocks noChangeAspect="1"/>
            </p:cNvPicPr>
            <p:nvPr/>
          </p:nvPicPr>
          <p:blipFill>
            <a:blip r:embed="rId5"/>
            <a:stretch>
              <a:fillRect/>
            </a:stretch>
          </p:blipFill>
          <p:spPr>
            <a:xfrm>
              <a:off x="0" y="1092444"/>
              <a:ext cx="9144000" cy="1581150"/>
            </a:xfrm>
            <a:prstGeom prst="rect">
              <a:avLst/>
            </a:prstGeom>
          </p:spPr>
        </p:pic>
        <p:pic>
          <p:nvPicPr>
            <p:cNvPr id="3" name="Picture 2">
              <a:extLst>
                <a:ext uri="{FF2B5EF4-FFF2-40B4-BE49-F238E27FC236}">
                  <a16:creationId xmlns:a16="http://schemas.microsoft.com/office/drawing/2014/main" id="{C805CF5D-99AA-B0B0-B940-890640CB820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531710" y="1238250"/>
              <a:ext cx="1114425" cy="571500"/>
            </a:xfrm>
            <a:prstGeom prst="ellipse">
              <a:avLst/>
            </a:prstGeom>
            <a:ln>
              <a:noFill/>
            </a:ln>
            <a:effectLst>
              <a:softEdge rad="112500"/>
            </a:effectLst>
          </p:spPr>
        </p:pic>
        <p:sp>
          <p:nvSpPr>
            <p:cNvPr id="11" name="TextBox 10">
              <a:extLst>
                <a:ext uri="{FF2B5EF4-FFF2-40B4-BE49-F238E27FC236}">
                  <a16:creationId xmlns:a16="http://schemas.microsoft.com/office/drawing/2014/main" id="{212248FA-B431-AC35-A43F-6CDA1579AC15}"/>
                </a:ext>
              </a:extLst>
            </p:cNvPr>
            <p:cNvSpPr txBox="1"/>
            <p:nvPr/>
          </p:nvSpPr>
          <p:spPr>
            <a:xfrm>
              <a:off x="5826770" y="1883019"/>
              <a:ext cx="1149927" cy="600164"/>
            </a:xfrm>
            <a:prstGeom prst="rect">
              <a:avLst/>
            </a:prstGeom>
            <a:solidFill>
              <a:srgbClr val="3BCFC1"/>
            </a:solidFill>
          </p:spPr>
          <p:txBody>
            <a:bodyPr wrap="square" rtlCol="0">
              <a:spAutoFit/>
            </a:bodyPr>
            <a:lstStyle/>
            <a:p>
              <a:r>
                <a:rPr lang="en-US" sz="1100" b="1">
                  <a:solidFill>
                    <a:schemeClr val="tx1"/>
                  </a:solidFill>
                  <a:latin typeface="Lato" panose="020F0502020204030203" pitchFamily="34" charset="0"/>
                </a:rPr>
                <a:t>WISEdash Extracts for Choice Schools</a:t>
              </a:r>
            </a:p>
          </p:txBody>
        </p:sp>
      </p:grpSp>
    </p:spTree>
    <p:custDataLst>
      <p:tags r:id="rId1"/>
    </p:custDataLst>
    <p:extLst>
      <p:ext uri="{BB962C8B-B14F-4D97-AF65-F5344CB8AC3E}">
        <p14:creationId xmlns:p14="http://schemas.microsoft.com/office/powerpoint/2010/main" val="1424561787"/>
      </p:ext>
    </p:extLst>
  </p:cSld>
  <p:clrMapOvr>
    <a:masterClrMapping/>
  </p:clrMapOvr>
  <p:extLst>
    <p:ext uri="{6950BFC3-D8DA-4A85-94F7-54DA5524770B}">
      <p188:commentRel xmlns:p188="http://schemas.microsoft.com/office/powerpoint/2018/8/main"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0" name="Google Shape;260;p50">
            <a:extLst>
              <a:ext uri="{C183D7F6-B498-43B3-948B-1728B52AA6E4}">
                <adec:decorative xmlns:adec="http://schemas.microsoft.com/office/drawing/2017/decorative" val="1"/>
              </a:ext>
            </a:extLst>
          </p:cNvPr>
          <p:cNvPicPr preferRelativeResize="0"/>
          <p:nvPr/>
        </p:nvPicPr>
        <p:blipFill rotWithShape="1">
          <a:blip r:embed="rId4">
            <a:alphaModFix/>
          </a:blip>
          <a:srcRect b="16141"/>
          <a:stretch/>
        </p:blipFill>
        <p:spPr>
          <a:xfrm>
            <a:off x="5169606" y="2522425"/>
            <a:ext cx="3285175" cy="2063535"/>
          </a:xfrm>
          <a:prstGeom prst="rect">
            <a:avLst/>
          </a:prstGeom>
          <a:noFill/>
          <a:ln>
            <a:noFill/>
          </a:ln>
        </p:spPr>
      </p:pic>
      <p:sp>
        <p:nvSpPr>
          <p:cNvPr id="259" name="Google Shape;259;p5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Goals for Dec 5, 2023 Snapshot</a:t>
            </a:r>
          </a:p>
        </p:txBody>
      </p:sp>
      <p:sp>
        <p:nvSpPr>
          <p:cNvPr id="262" name="Google Shape;262;p50"/>
          <p:cNvSpPr txBox="1"/>
          <p:nvPr/>
        </p:nvSpPr>
        <p:spPr>
          <a:xfrm>
            <a:off x="460689" y="1088903"/>
            <a:ext cx="8236581" cy="2917621"/>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Font typeface="Arial" panose="020B0604020202020204" pitchFamily="34" charset="0"/>
              <a:buChar char="•"/>
            </a:pPr>
            <a:r>
              <a:rPr lang="en" sz="1800" b="1">
                <a:solidFill>
                  <a:srgbClr val="000000"/>
                </a:solidFill>
                <a:latin typeface="Lato"/>
                <a:ea typeface="Lato"/>
                <a:cs typeface="Lato"/>
                <a:sym typeface="Lato"/>
              </a:rPr>
              <a:t>All errors should be fixed, and </a:t>
            </a:r>
          </a:p>
          <a:p>
            <a:pPr marL="285750" lvl="0" indent="-285750" algn="l" rtl="0">
              <a:spcBef>
                <a:spcPts val="0"/>
              </a:spcBef>
              <a:spcAft>
                <a:spcPts val="0"/>
              </a:spcAft>
              <a:buFont typeface="Arial" panose="020B0604020202020204" pitchFamily="34" charset="0"/>
              <a:buChar char="•"/>
            </a:pPr>
            <a:r>
              <a:rPr lang="en" sz="1800" b="1">
                <a:latin typeface="Lato"/>
                <a:ea typeface="Lato"/>
                <a:cs typeface="Lato"/>
                <a:sym typeface="Lato"/>
              </a:rPr>
              <a:t>All </a:t>
            </a:r>
            <a:r>
              <a:rPr lang="en" sz="1800" b="1">
                <a:solidFill>
                  <a:srgbClr val="000000"/>
                </a:solidFill>
                <a:latin typeface="Lato"/>
                <a:ea typeface="Lato"/>
                <a:cs typeface="Lato"/>
                <a:sym typeface="Lato"/>
              </a:rPr>
              <a:t>warnings either acknowledged or fixed prior to a snapshot </a:t>
            </a:r>
          </a:p>
          <a:p>
            <a:pPr marL="285750" lvl="0" indent="-285750" algn="l" rtl="0">
              <a:spcBef>
                <a:spcPts val="0"/>
              </a:spcBef>
              <a:spcAft>
                <a:spcPts val="0"/>
              </a:spcAft>
              <a:buFont typeface="Arial" panose="020B0604020202020204" pitchFamily="34" charset="0"/>
              <a:buChar char="•"/>
            </a:pPr>
            <a:endParaRPr lang="en" sz="1800" b="1">
              <a:latin typeface="Lato"/>
              <a:ea typeface="Lato"/>
              <a:cs typeface="Lato"/>
              <a:sym typeface="Lato"/>
            </a:endParaRPr>
          </a:p>
          <a:p>
            <a:pPr marL="285750" lvl="0" indent="-285750" algn="l" rtl="0">
              <a:spcBef>
                <a:spcPts val="0"/>
              </a:spcBef>
              <a:spcAft>
                <a:spcPts val="0"/>
              </a:spcAft>
              <a:buFont typeface="Arial" panose="020B0604020202020204" pitchFamily="34" charset="0"/>
              <a:buChar char="•"/>
            </a:pPr>
            <a:r>
              <a:rPr lang="en" sz="1800" b="1">
                <a:solidFill>
                  <a:srgbClr val="000000"/>
                </a:solidFill>
                <a:latin typeface="Lato"/>
                <a:ea typeface="Lato"/>
                <a:cs typeface="Lato"/>
                <a:sym typeface="Lato"/>
              </a:rPr>
              <a:t>This ensures the best possible data for reporting purposes.  </a:t>
            </a: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r>
              <a:rPr lang="en" sz="1800" b="1">
                <a:solidFill>
                  <a:srgbClr val="000000"/>
                </a:solidFill>
                <a:latin typeface="Lato"/>
                <a:ea typeface="Lato"/>
                <a:cs typeface="Lato"/>
                <a:sym typeface="Lato"/>
              </a:rPr>
              <a:t>Any data with a validation message </a:t>
            </a:r>
          </a:p>
          <a:p>
            <a:pPr marL="0" lvl="0" indent="0" algn="l" rtl="0">
              <a:spcBef>
                <a:spcPts val="0"/>
              </a:spcBef>
              <a:spcAft>
                <a:spcPts val="0"/>
              </a:spcAft>
              <a:buNone/>
            </a:pPr>
            <a:r>
              <a:rPr lang="en" sz="1800" b="1">
                <a:solidFill>
                  <a:srgbClr val="000000"/>
                </a:solidFill>
                <a:latin typeface="Lato"/>
                <a:ea typeface="Lato"/>
                <a:cs typeface="Lato"/>
                <a:sym typeface="Lato"/>
              </a:rPr>
              <a:t>has the potential to impact the </a:t>
            </a:r>
          </a:p>
          <a:p>
            <a:pPr marL="0" lvl="0" indent="0" algn="l" rtl="0">
              <a:spcBef>
                <a:spcPts val="0"/>
              </a:spcBef>
              <a:spcAft>
                <a:spcPts val="0"/>
              </a:spcAft>
              <a:buNone/>
            </a:pPr>
            <a:r>
              <a:rPr lang="en" sz="1800" b="1">
                <a:solidFill>
                  <a:srgbClr val="000000"/>
                </a:solidFill>
                <a:latin typeface="Lato"/>
                <a:ea typeface="Lato"/>
                <a:cs typeface="Lato"/>
                <a:sym typeface="Lato"/>
              </a:rPr>
              <a:t>snapshot data and subsequent reporting!  </a:t>
            </a: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p:txBody>
      </p:sp>
      <p:pic>
        <p:nvPicPr>
          <p:cNvPr id="261" name="Google Shape;261;p5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549572" y="921650"/>
            <a:ext cx="1536475" cy="1613625"/>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Preparation Steps</a:t>
            </a:r>
          </a:p>
        </p:txBody>
      </p:sp>
      <p:sp>
        <p:nvSpPr>
          <p:cNvPr id="268" name="Google Shape;268;p51"/>
          <p:cNvSpPr txBox="1"/>
          <p:nvPr/>
        </p:nvSpPr>
        <p:spPr>
          <a:xfrm>
            <a:off x="474650" y="1081924"/>
            <a:ext cx="8229600" cy="2839901"/>
          </a:xfrm>
          <a:prstGeom prst="rect">
            <a:avLst/>
          </a:prstGeom>
          <a:solidFill>
            <a:srgbClr val="FFFFFF"/>
          </a:solidFill>
          <a:ln>
            <a:noFill/>
          </a:ln>
        </p:spPr>
        <p:txBody>
          <a:bodyPr spcFirstLastPara="1" wrap="square" lIns="91425" tIns="45700" rIns="91425" bIns="45700" anchor="t" anchorCtr="0">
            <a:noAutofit/>
          </a:bodyPr>
          <a:lstStyle/>
          <a:p>
            <a:pPr marL="164592" lvl="0" indent="-202692" algn="ctr" rtl="0">
              <a:spcBef>
                <a:spcPts val="0"/>
              </a:spcBef>
              <a:spcAft>
                <a:spcPts val="0"/>
              </a:spcAft>
              <a:buClr>
                <a:srgbClr val="000000"/>
              </a:buClr>
              <a:buSzPts val="2400"/>
              <a:buChar char="•"/>
            </a:pPr>
            <a:r>
              <a:rPr lang="en" sz="2400" b="1">
                <a:solidFill>
                  <a:srgbClr val="000000"/>
                </a:solidFill>
                <a:latin typeface="Lato"/>
                <a:ea typeface="Lato"/>
                <a:cs typeface="Lato"/>
                <a:sym typeface="Lato"/>
              </a:rPr>
              <a:t>Step 1: Your Vendor System</a:t>
            </a:r>
            <a:endParaRPr sz="2400" b="1">
              <a:solidFill>
                <a:srgbClr val="000000"/>
              </a:solidFill>
              <a:latin typeface="Lato"/>
              <a:ea typeface="Lato"/>
              <a:cs typeface="Lato"/>
              <a:sym typeface="Lato"/>
            </a:endParaRPr>
          </a:p>
          <a:p>
            <a:pPr marL="0" lvl="0" indent="0" algn="ctr" rtl="0">
              <a:spcBef>
                <a:spcPts val="0"/>
              </a:spcBef>
              <a:spcAft>
                <a:spcPts val="0"/>
              </a:spcAft>
              <a:buNone/>
            </a:pPr>
            <a:endParaRPr sz="500" b="1">
              <a:solidFill>
                <a:srgbClr val="000000"/>
              </a:solidFill>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a:solidFill>
                  <a:srgbClr val="000000"/>
                </a:solidFill>
                <a:latin typeface="Lato"/>
                <a:ea typeface="Lato"/>
                <a:cs typeface="Lato"/>
                <a:sym typeface="Lato"/>
              </a:rPr>
              <a:t>Step 2: WISEdata</a:t>
            </a:r>
            <a:r>
              <a:rPr lang="en" sz="2400" b="1">
                <a:latin typeface="Lato"/>
                <a:ea typeface="Lato"/>
                <a:cs typeface="Lato"/>
                <a:sym typeface="Lato"/>
              </a:rPr>
              <a:t> Portal</a:t>
            </a:r>
            <a:r>
              <a:rPr lang="en" sz="2400" b="1">
                <a:solidFill>
                  <a:srgbClr val="000000"/>
                </a:solidFill>
                <a:latin typeface="Lato"/>
                <a:ea typeface="Lato"/>
                <a:cs typeface="Lato"/>
                <a:sym typeface="Lato"/>
              </a:rPr>
              <a:t> Tasks</a:t>
            </a:r>
            <a:r>
              <a:rPr lang="en" sz="2400" b="1">
                <a:latin typeface="Lato"/>
                <a:ea typeface="Lato"/>
                <a:cs typeface="Lato"/>
                <a:sym typeface="Lato"/>
              </a:rPr>
              <a:t> </a:t>
            </a:r>
            <a:endParaRPr sz="2400" b="1">
              <a:latin typeface="Lato"/>
              <a:ea typeface="Lato"/>
              <a:cs typeface="Lato"/>
              <a:sym typeface="Lato"/>
            </a:endParaRPr>
          </a:p>
          <a:p>
            <a:pPr marL="164592" lvl="0" indent="0" algn="ctr" rtl="0">
              <a:spcBef>
                <a:spcPts val="0"/>
              </a:spcBef>
              <a:spcAft>
                <a:spcPts val="0"/>
              </a:spcAft>
              <a:buNone/>
            </a:pPr>
            <a:endParaRPr sz="500" b="1">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a:latin typeface="Lato"/>
                <a:ea typeface="Lato"/>
                <a:cs typeface="Lato"/>
                <a:sym typeface="Lato"/>
              </a:rPr>
              <a:t>Step 3: WISEdash Extracts</a:t>
            </a:r>
            <a:endParaRPr sz="2400" b="1">
              <a:latin typeface="Lato"/>
              <a:ea typeface="Lato"/>
              <a:cs typeface="Lato"/>
              <a:sym typeface="Lato"/>
            </a:endParaRPr>
          </a:p>
          <a:p>
            <a:pPr marL="0" lvl="0" indent="0" algn="ctr" rtl="0">
              <a:spcBef>
                <a:spcPts val="0"/>
              </a:spcBef>
              <a:spcAft>
                <a:spcPts val="0"/>
              </a:spcAft>
              <a:buNone/>
            </a:pPr>
            <a:endParaRPr sz="500" b="1">
              <a:solidFill>
                <a:srgbClr val="000000"/>
              </a:solidFill>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a:solidFill>
                  <a:srgbClr val="000000"/>
                </a:solidFill>
                <a:latin typeface="Lato"/>
                <a:ea typeface="Lato"/>
                <a:cs typeface="Lato"/>
                <a:sym typeface="Lato"/>
              </a:rPr>
              <a:t>Step </a:t>
            </a:r>
            <a:r>
              <a:rPr lang="en" sz="2400" b="1">
                <a:latin typeface="Lato"/>
                <a:ea typeface="Lato"/>
                <a:cs typeface="Lato"/>
                <a:sym typeface="Lato"/>
              </a:rPr>
              <a:t>4</a:t>
            </a:r>
            <a:r>
              <a:rPr lang="en" sz="2400" b="1">
                <a:solidFill>
                  <a:srgbClr val="000000"/>
                </a:solidFill>
                <a:latin typeface="Lato"/>
                <a:ea typeface="Lato"/>
                <a:cs typeface="Lato"/>
                <a:sym typeface="Lato"/>
              </a:rPr>
              <a:t>: WISEadmin Portal</a:t>
            </a:r>
            <a:endParaRPr sz="2400" b="1">
              <a:solidFill>
                <a:srgbClr val="000000"/>
              </a:solidFill>
              <a:latin typeface="Lato"/>
              <a:ea typeface="Lato"/>
              <a:cs typeface="Lato"/>
              <a:sym typeface="Lato"/>
            </a:endParaRPr>
          </a:p>
          <a:p>
            <a:pPr marL="164592" lvl="0" indent="0" algn="ctr" rtl="0">
              <a:spcBef>
                <a:spcPts val="0"/>
              </a:spcBef>
              <a:spcAft>
                <a:spcPts val="0"/>
              </a:spcAft>
              <a:buNone/>
            </a:pPr>
            <a:endParaRPr sz="500" b="1">
              <a:latin typeface="Lato"/>
              <a:ea typeface="Lato"/>
              <a:cs typeface="Lato"/>
              <a:sym typeface="Lato"/>
            </a:endParaRPr>
          </a:p>
          <a:p>
            <a:pPr marL="164592" lvl="0" indent="-202692" algn="ctr" rtl="0">
              <a:spcBef>
                <a:spcPts val="0"/>
              </a:spcBef>
              <a:spcAft>
                <a:spcPts val="0"/>
              </a:spcAft>
              <a:buClr>
                <a:srgbClr val="000000"/>
              </a:buClr>
              <a:buSzPts val="2400"/>
              <a:buChar char="•"/>
            </a:pPr>
            <a:r>
              <a:rPr lang="en" sz="2400" b="1">
                <a:latin typeface="Lato"/>
                <a:ea typeface="Lato"/>
                <a:cs typeface="Lato"/>
                <a:sym typeface="Lato"/>
              </a:rPr>
              <a:t>Step 5: </a:t>
            </a:r>
            <a:r>
              <a:rPr lang="en" sz="2400" b="1">
                <a:solidFill>
                  <a:srgbClr val="000000"/>
                </a:solidFill>
                <a:latin typeface="Lato"/>
                <a:ea typeface="Lato"/>
                <a:cs typeface="Lato"/>
                <a:sym typeface="Lato"/>
              </a:rPr>
              <a:t>Final Tasks</a:t>
            </a:r>
            <a:endParaRPr sz="2400" b="1">
              <a:solidFill>
                <a:srgbClr val="000000"/>
              </a:solidFill>
              <a:latin typeface="Lato"/>
              <a:ea typeface="Lato"/>
              <a:cs typeface="Lato"/>
              <a:sym typeface="Lato"/>
            </a:endParaRPr>
          </a:p>
          <a:p>
            <a:pPr marL="457200" lvl="0" indent="0" algn="l" rtl="0">
              <a:spcBef>
                <a:spcPts val="0"/>
              </a:spcBef>
              <a:spcAft>
                <a:spcPts val="0"/>
              </a:spcAft>
              <a:buNone/>
            </a:pPr>
            <a:endParaRPr sz="2400" b="1">
              <a:solidFill>
                <a:srgbClr val="000000"/>
              </a:solidFill>
              <a:latin typeface="Lato"/>
              <a:ea typeface="Lato"/>
              <a:cs typeface="Lato"/>
              <a:sym typeface="Lato"/>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a:t>
            </a:r>
          </a:p>
        </p:txBody>
      </p:sp>
      <p:sp>
        <p:nvSpPr>
          <p:cNvPr id="274" name="Google Shape;274;p52"/>
          <p:cNvSpPr txBox="1">
            <a:spLocks noGrp="1"/>
          </p:cNvSpPr>
          <p:nvPr>
            <p:ph type="body" idx="2"/>
          </p:nvPr>
        </p:nvSpPr>
        <p:spPr>
          <a:xfrm>
            <a:off x="460689" y="1081924"/>
            <a:ext cx="8243561" cy="3134088"/>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a:t>At the beginning of the school year or earlier:</a:t>
            </a:r>
          </a:p>
          <a:p>
            <a:pPr marL="0" marR="0" lvl="0" indent="0" algn="l" rtl="0">
              <a:lnSpc>
                <a:spcPct val="100000"/>
              </a:lnSpc>
              <a:spcBef>
                <a:spcPts val="0"/>
              </a:spcBef>
              <a:spcAft>
                <a:spcPts val="0"/>
              </a:spcAft>
              <a:buNone/>
            </a:pPr>
            <a:endParaRPr sz="1000"/>
          </a:p>
          <a:p>
            <a:pPr marL="164592" marR="0" lvl="0" indent="-164592" algn="l" rtl="0">
              <a:lnSpc>
                <a:spcPct val="100000"/>
              </a:lnSpc>
              <a:spcBef>
                <a:spcPts val="0"/>
              </a:spcBef>
              <a:spcAft>
                <a:spcPts val="0"/>
              </a:spcAft>
              <a:buClr>
                <a:schemeClr val="dk1"/>
              </a:buClr>
              <a:buSzPts val="1800"/>
              <a:buFont typeface="Arial"/>
              <a:buChar char="●"/>
            </a:pPr>
            <a:r>
              <a:rPr lang="en"/>
              <a:t>Ensure the latest version of the SIS platform is installed - we recommend making any changes at least 6 weeks prior to the snapshot.</a:t>
            </a:r>
            <a:endParaRPr/>
          </a:p>
          <a:p>
            <a:pPr marL="0" marR="0" lvl="0" indent="0" algn="l" rtl="0">
              <a:lnSpc>
                <a:spcPct val="100000"/>
              </a:lnSpc>
              <a:spcBef>
                <a:spcPts val="0"/>
              </a:spcBef>
              <a:spcAft>
                <a:spcPts val="0"/>
              </a:spcAft>
              <a:buNone/>
            </a:pPr>
            <a:endParaRPr/>
          </a:p>
          <a:p>
            <a:pPr marL="164592" marR="0" lvl="0" indent="-164592" algn="l" rtl="0">
              <a:lnSpc>
                <a:spcPct val="100000"/>
              </a:lnSpc>
              <a:spcBef>
                <a:spcPts val="0"/>
              </a:spcBef>
              <a:spcAft>
                <a:spcPts val="0"/>
              </a:spcAft>
              <a:buClr>
                <a:schemeClr val="dk1"/>
              </a:buClr>
              <a:buSzPts val="1800"/>
              <a:buFont typeface="Arial"/>
              <a:buChar char="●"/>
            </a:pPr>
            <a:r>
              <a:rPr lang="en"/>
              <a:t>Make sure that your vendor can transmit the required data to DPI for required collections.  Confirm using the </a:t>
            </a:r>
            <a:r>
              <a:rPr lang="en" u="sng">
                <a:solidFill>
                  <a:schemeClr val="hlink"/>
                </a:solidFill>
                <a:hlinkClick r:id="rId4"/>
              </a:rPr>
              <a:t>Vendor WISEdata Status</a:t>
            </a:r>
            <a:r>
              <a:rPr lang="en"/>
              <a:t> webpage.  </a:t>
            </a:r>
            <a:endParaRPr/>
          </a:p>
          <a:p>
            <a:pPr marL="0" marR="0" lvl="0" indent="0" algn="l" rtl="0">
              <a:lnSpc>
                <a:spcPct val="100000"/>
              </a:lnSpc>
              <a:spcBef>
                <a:spcPts val="0"/>
              </a:spcBef>
              <a:spcAft>
                <a:spcPts val="0"/>
              </a:spcAft>
              <a:buNone/>
            </a:pPr>
            <a:endParaRPr/>
          </a:p>
          <a:p>
            <a:pPr marL="164592" marR="0" lvl="0" indent="-164592" algn="l" rtl="0">
              <a:lnSpc>
                <a:spcPct val="100000"/>
              </a:lnSpc>
              <a:spcBef>
                <a:spcPts val="0"/>
              </a:spcBef>
              <a:spcAft>
                <a:spcPts val="0"/>
              </a:spcAft>
              <a:buClr>
                <a:schemeClr val="dk1"/>
              </a:buClr>
              <a:buSzPts val="1800"/>
              <a:buFont typeface="Arial"/>
              <a:buChar char="●"/>
            </a:pPr>
            <a:r>
              <a:rPr lang="en"/>
              <a:t>Be sure to attend any vendor provided training so you are clear on how to send required data to the DPI within the vendor tool and basic troubleshooting steps (e.g., full synchronization).</a:t>
            </a:r>
            <a:endParaRPr/>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x01wwbtb"/>
  <p:tag name="ARTICULATE_PROJECT_OPEN" val="0"/>
  <p:tag name="ARTICULATE_SLIDE_COUNT" val="4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0" ma:contentTypeDescription="Create a new document." ma:contentTypeScope="" ma:versionID="938870e7194dcf64f20c8d386e79ec57">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d6d79a40abc6c2f25318a21078c233a7"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03f8043-e0fd-46e6-b51e-28e5cf4381cd" xsi:nil="true"/>
    <lcf76f155ced4ddcb4097134ff3c332f xmlns="ce29253c-7ca7-4828-a21c-8b156dc5eeb0">
      <Terms xmlns="http://schemas.microsoft.com/office/infopath/2007/PartnerControls"/>
    </lcf76f155ced4ddcb4097134ff3c332f>
    <SharedWithUsers xmlns="803f8043-e0fd-46e6-b51e-28e5cf4381cd">
      <UserInfo>
        <DisplayName>Stringfellow, Kina F. DPI</DisplayName>
        <AccountId>34</AccountId>
        <AccountType/>
      </UserInfo>
    </SharedWithUsers>
  </documentManagement>
</p:properties>
</file>

<file path=customXml/itemProps1.xml><?xml version="1.0" encoding="utf-8"?>
<ds:datastoreItem xmlns:ds="http://schemas.openxmlformats.org/officeDocument/2006/customXml" ds:itemID="{9CFFB74B-7EA7-4F87-A6F8-1B790700377E}">
  <ds:schemaRefs>
    <ds:schemaRef ds:uri="803f8043-e0fd-46e6-b51e-28e5cf4381cd"/>
    <ds:schemaRef ds:uri="ce29253c-7ca7-4828-a21c-8b156dc5ee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642890-9551-4ED9-A7AF-996D4D7CE419}">
  <ds:schemaRefs>
    <ds:schemaRef ds:uri="http://schemas.microsoft.com/sharepoint/v3/contenttype/forms"/>
  </ds:schemaRefs>
</ds:datastoreItem>
</file>

<file path=customXml/itemProps3.xml><?xml version="1.0" encoding="utf-8"?>
<ds:datastoreItem xmlns:ds="http://schemas.openxmlformats.org/officeDocument/2006/customXml" ds:itemID="{15EC6B4A-C140-4408-9FFC-8DE47D90427E}">
  <ds:schemaRefs>
    <ds:schemaRef ds:uri="http://schemas.openxmlformats.org/package/2006/metadata/core-properties"/>
    <ds:schemaRef ds:uri="http://purl.org/dc/elements/1.1/"/>
    <ds:schemaRef ds:uri="ce29253c-7ca7-4828-a21c-8b156dc5eeb0"/>
    <ds:schemaRef ds:uri="http://schemas.microsoft.com/office/infopath/2007/PartnerControls"/>
    <ds:schemaRef ds:uri="803f8043-e0fd-46e6-b51e-28e5cf4381c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4696</Words>
  <Application>Microsoft Office PowerPoint</Application>
  <PresentationFormat>On-screen Show (16:9)</PresentationFormat>
  <Paragraphs>412</Paragraphs>
  <Slides>49</Slides>
  <Notes>49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49</vt:i4>
      </vt:variant>
    </vt:vector>
  </HeadingPairs>
  <TitlesOfParts>
    <vt:vector size="61" baseType="lpstr">
      <vt:lpstr>Courier New</vt:lpstr>
      <vt:lpstr>Arial</vt:lpstr>
      <vt:lpstr>Tahoma</vt:lpstr>
      <vt:lpstr>Calibri</vt:lpstr>
      <vt:lpstr>Lato Black</vt:lpstr>
      <vt:lpstr>Lato</vt:lpstr>
      <vt:lpstr>Roboto</vt:lpstr>
      <vt:lpstr>Lato,Sans-Serif</vt:lpstr>
      <vt:lpstr>Office Theme</vt:lpstr>
      <vt:lpstr>Office Theme</vt:lpstr>
      <vt:lpstr>Office Theme</vt:lpstr>
      <vt:lpstr>Office Theme</vt:lpstr>
      <vt:lpstr>Choice School WISEdata Snapshot Preparation </vt:lpstr>
      <vt:lpstr>Reporting Deadlines and Snapshots</vt:lpstr>
      <vt:lpstr>Snapshot Reporting Requirements</vt:lpstr>
      <vt:lpstr>Snapshot Purpose</vt:lpstr>
      <vt:lpstr>Data Flow for Snapshot</vt:lpstr>
      <vt:lpstr>Data Flow Diagram</vt:lpstr>
      <vt:lpstr>Goals for Dec 5, 2023 Snapshot</vt:lpstr>
      <vt:lpstr>Snapshot Preparation Steps</vt:lpstr>
      <vt:lpstr>Step 1:  Your Vendor System</vt:lpstr>
      <vt:lpstr>Step 1:  Begin Submitting Data</vt:lpstr>
      <vt:lpstr>Step 1:  Review and Resolve L1s</vt:lpstr>
      <vt:lpstr>Step 1:  Your Vendor System to WISEdata Portal - Data Pipeline Status (1 of 3) </vt:lpstr>
      <vt:lpstr>Step 1:  Your Vendor System to WISEdata Portal - Data Pipeline Status (2 of 3) </vt:lpstr>
      <vt:lpstr>Step 1:  Your Vendor System to WISEdata Portal - API Error Drill Down</vt:lpstr>
      <vt:lpstr>Step 1:  Your Vendor System to WISEdata Portal - Data Pipeline Status (3 of 3) </vt:lpstr>
      <vt:lpstr>Step 1: WISEdata Portal - Data Quality</vt:lpstr>
      <vt:lpstr>Step 1: WISEdata Portal -  Data Quality Indicators</vt:lpstr>
      <vt:lpstr>Step 2:  WISEdata Tasks,  Imports and Validations (1 of 2)</vt:lpstr>
      <vt:lpstr>Step 2:  WISEdata Tasks Important and Validations (2 of 2)</vt:lpstr>
      <vt:lpstr>Step 2:  WISEdata Tasks:  Review Validations</vt:lpstr>
      <vt:lpstr>Step 2:  WISEdata Tasks Correct Validations in SIS</vt:lpstr>
      <vt:lpstr>WISEdata Portal: Validation Messages</vt:lpstr>
      <vt:lpstr>WISEdata Portal:  Types of Validation Messages</vt:lpstr>
      <vt:lpstr>WISEdata Portal Example: Student Detail Validations</vt:lpstr>
      <vt:lpstr>WISEdata Portal: Exports</vt:lpstr>
      <vt:lpstr>Step 2:  WISEdata Data Quality Alerts (1 of 3)</vt:lpstr>
      <vt:lpstr>Step 2:  WISEdata Data Quality Alerts (2 of 3)</vt:lpstr>
      <vt:lpstr>Step 2:  WISEdata Data Quality Alerts (3 of 3)</vt:lpstr>
      <vt:lpstr>Step 2:  Reviewing WISEdata Tasks</vt:lpstr>
      <vt:lpstr>Snapshot Preparation Summary</vt:lpstr>
      <vt:lpstr>Step 3: WISEdash Extracts</vt:lpstr>
      <vt:lpstr>Step 4: WISEadmin Portal</vt:lpstr>
      <vt:lpstr>WISEadmin Portal: Purpose</vt:lpstr>
      <vt:lpstr>WISEadmin Portal: Home Screen</vt:lpstr>
      <vt:lpstr>Administrator Acknowledgement:  Data Snapshot Agreement</vt:lpstr>
      <vt:lpstr>Administrator Acknowledgement:  Data Quality Agreement</vt:lpstr>
      <vt:lpstr>WISEadmin Portal:  Snapshot Calendar</vt:lpstr>
      <vt:lpstr>Step 5:  Final Tasks - Acknowledgement</vt:lpstr>
      <vt:lpstr>Final Tasks: Final Days</vt:lpstr>
      <vt:lpstr>Final Tasks: ‘Watch For’</vt:lpstr>
      <vt:lpstr>Final Tasks: Snapshot Help Docs</vt:lpstr>
      <vt:lpstr>Final Tasks: Getting Help</vt:lpstr>
      <vt:lpstr>Post-Snapshot: Data Errata Letters</vt:lpstr>
      <vt:lpstr>Data Privacy</vt:lpstr>
      <vt:lpstr>More Helpful Resources</vt:lpstr>
      <vt:lpstr>Help Ticket</vt:lpstr>
      <vt:lpstr>Giving Feedback</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Metoff</dc:creator>
  <cp:lastModifiedBy>Michael Metoff</cp:lastModifiedBy>
  <cp:revision>2</cp:revision>
  <dcterms:modified xsi:type="dcterms:W3CDTF">2023-11-01T16:36:43Z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8C10F4E5-AA87-4347-8B98-D26D20BF46AE</vt:lpwstr>
  </property>
  <property fmtid="{D5CDD505-2E9C-101B-9397-08002B2CF9AE}" pid="5" name="ArticulatePath">
    <vt:lpwstr>https://widpiprd.sharepoint.com/sites/O365CG-CustomerService/DocLibDocumentationExternalFacing/Training Materials/Snapshot Prep/WISEdata Snapshot Preparation - Public</vt:lpwstr>
  </property>
</Properties>
</file>