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0" r:id="rId5"/>
    <p:sldId id="326" r:id="rId6"/>
    <p:sldId id="349" r:id="rId7"/>
    <p:sldId id="351" r:id="rId8"/>
    <p:sldId id="352" r:id="rId9"/>
    <p:sldId id="354" r:id="rId10"/>
    <p:sldId id="355" r:id="rId11"/>
    <p:sldId id="356" r:id="rId12"/>
    <p:sldId id="357" r:id="rId13"/>
    <p:sldId id="359" r:id="rId14"/>
    <p:sldId id="358" r:id="rId15"/>
    <p:sldId id="360" r:id="rId16"/>
    <p:sldId id="361" r:id="rId17"/>
    <p:sldId id="362" r:id="rId18"/>
    <p:sldId id="366" r:id="rId19"/>
    <p:sldId id="363" r:id="rId20"/>
    <p:sldId id="364" r:id="rId21"/>
    <p:sldId id="365" r:id="rId22"/>
    <p:sldId id="265" r:id="rId23"/>
    <p:sldId id="3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B43"/>
    <a:srgbClr val="FFFFFF"/>
    <a:srgbClr val="061535"/>
    <a:srgbClr val="0C21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FAD7B-35E7-8B39-0DEA-72B3053FE7CA}" v="2306" dt="2026-02-04T16:48:03.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73DF3-DF75-5543-B57F-DC868CA4B31C}"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67799-A4EA-3E47-8D19-E3DE59F3FB1D}" type="slidenum">
              <a:rPr lang="en-US" smtClean="0"/>
              <a:t>‹#›</a:t>
            </a:fld>
            <a:endParaRPr lang="en-US"/>
          </a:p>
        </p:txBody>
      </p:sp>
    </p:spTree>
    <p:extLst>
      <p:ext uri="{BB962C8B-B14F-4D97-AF65-F5344CB8AC3E}">
        <p14:creationId xmlns:p14="http://schemas.microsoft.com/office/powerpoint/2010/main" val="299184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Good afternoon!</a:t>
            </a:r>
          </a:p>
          <a:p>
            <a:endParaRPr lang="en-US"/>
          </a:p>
          <a:p>
            <a:r>
              <a:rPr lang="en-US"/>
              <a:t>Thank you for joining me for our discussion on turning policy into progress: school board policies on today’s toughest issues. </a:t>
            </a:r>
          </a:p>
          <a:p>
            <a:endParaRPr lang="en-US"/>
          </a:p>
          <a:p>
            <a:r>
              <a:rPr lang="en-US"/>
              <a:t>My name is Lauren Greuel, I am one of the lawyers, Associate Counsel, at the Wisconsin Institute for Law &amp; Liberty.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2967799-A4EA-3E47-8D19-E3DE59F3FB1D}" type="slidenum">
              <a:rPr lang="en-US" smtClean="0"/>
              <a:t>1</a:t>
            </a:fld>
            <a:endParaRPr lang="en-US"/>
          </a:p>
        </p:txBody>
      </p:sp>
    </p:spTree>
    <p:extLst>
      <p:ext uri="{BB962C8B-B14F-4D97-AF65-F5344CB8AC3E}">
        <p14:creationId xmlns:p14="http://schemas.microsoft.com/office/powerpoint/2010/main" val="39154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You’re probably wondering: What is a Wisconsin group doing giving a presentation in Indiana? The Wisconsin Institute for Law &amp; Liberty is a </a:t>
            </a:r>
            <a:r>
              <a:rPr lang="en-US" u="sng"/>
              <a:t>national</a:t>
            </a:r>
            <a:r>
              <a:rPr lang="en-US"/>
              <a:t> non-profit based in Milwaukee Wisconsin. That’s where the “Wisconsin” in our name comes from. However we are a policy and litigation firm that works to advance limited government, free speech, transparency, and education reform </a:t>
            </a:r>
            <a:r>
              <a:rPr lang="en-US" u="sng"/>
              <a:t>across the country</a:t>
            </a:r>
            <a:r>
              <a:rPr lang="en-US"/>
              <a:t>. </a:t>
            </a:r>
          </a:p>
        </p:txBody>
      </p:sp>
      <p:sp>
        <p:nvSpPr>
          <p:cNvPr id="4" name="Slide Number Placeholder 3"/>
          <p:cNvSpPr>
            <a:spLocks noGrp="1"/>
          </p:cNvSpPr>
          <p:nvPr>
            <p:ph type="sldNum" sz="quarter" idx="5"/>
          </p:nvPr>
        </p:nvSpPr>
        <p:spPr/>
        <p:txBody>
          <a:bodyPr/>
          <a:lstStyle/>
          <a:p>
            <a:fld id="{82967799-A4EA-3E47-8D19-E3DE59F3FB1D}" type="slidenum">
              <a:rPr lang="en-US" smtClean="0"/>
              <a:t>2</a:t>
            </a:fld>
            <a:endParaRPr lang="en-US"/>
          </a:p>
        </p:txBody>
      </p:sp>
    </p:spTree>
    <p:extLst>
      <p:ext uri="{BB962C8B-B14F-4D97-AF65-F5344CB8AC3E}">
        <p14:creationId xmlns:p14="http://schemas.microsoft.com/office/powerpoint/2010/main" val="51433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Now that we have gotten the introductions out of the way—let's get into why you are all here to listen to this presentation. I’m going to dive into four of the toughest issues that school boards are facing today: Curriculum notice and opt out, gender identity and parental notification, teacher and student expression, and controversial issues in the classroom. </a:t>
            </a:r>
          </a:p>
          <a:p>
            <a:endParaRPr lang="en-US"/>
          </a:p>
          <a:p>
            <a:r>
              <a:rPr lang="en-US"/>
              <a:t>I am going to </a:t>
            </a:r>
            <a:r>
              <a:rPr lang="en-US" i="1"/>
              <a:t>briefly </a:t>
            </a:r>
            <a:r>
              <a:rPr lang="en-US"/>
              <a:t>address each of these topics by going over what the general law surrounding the issue is, what it looks like when these laws are enforced against parents, teachers, or against school districts, and finally, what you can do to ensure that your school district is in compliance with the law and get bring the focus back to learning in your district. </a:t>
            </a:r>
          </a:p>
        </p:txBody>
      </p:sp>
      <p:sp>
        <p:nvSpPr>
          <p:cNvPr id="4" name="Slide Number Placeholder 3"/>
          <p:cNvSpPr>
            <a:spLocks noGrp="1"/>
          </p:cNvSpPr>
          <p:nvPr>
            <p:ph type="sldNum" sz="quarter" idx="5"/>
          </p:nvPr>
        </p:nvSpPr>
        <p:spPr/>
        <p:txBody>
          <a:bodyPr/>
          <a:lstStyle/>
          <a:p>
            <a:fld id="{82967799-A4EA-3E47-8D19-E3DE59F3FB1D}" type="slidenum">
              <a:rPr lang="en-US" smtClean="0"/>
              <a:t>3</a:t>
            </a:fld>
            <a:endParaRPr lang="en-US"/>
          </a:p>
        </p:txBody>
      </p:sp>
    </p:spTree>
    <p:extLst>
      <p:ext uri="{BB962C8B-B14F-4D97-AF65-F5344CB8AC3E}">
        <p14:creationId xmlns:p14="http://schemas.microsoft.com/office/powerpoint/2010/main" val="367922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9D57C9-BD32-F94B-A598-9527D70CC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itle 16">
            <a:extLst>
              <a:ext uri="{FF2B5EF4-FFF2-40B4-BE49-F238E27FC236}">
                <a16:creationId xmlns:a16="http://schemas.microsoft.com/office/drawing/2014/main" id="{95D81D00-CA13-5140-81AC-27A62BF60245}"/>
              </a:ext>
            </a:extLst>
          </p:cNvPr>
          <p:cNvSpPr>
            <a:spLocks noGrp="1"/>
          </p:cNvSpPr>
          <p:nvPr>
            <p:ph type="title"/>
          </p:nvPr>
        </p:nvSpPr>
        <p:spPr>
          <a:xfrm>
            <a:off x="1524000" y="1600200"/>
            <a:ext cx="9144000" cy="1325563"/>
          </a:xfrm>
        </p:spPr>
        <p:txBody>
          <a:bodyPr/>
          <a:lstStyle/>
          <a:p>
            <a:r>
              <a:rPr lang="en-US"/>
              <a:t>Click to edit Master title style</a:t>
            </a:r>
          </a:p>
        </p:txBody>
      </p:sp>
    </p:spTree>
    <p:extLst>
      <p:ext uri="{BB962C8B-B14F-4D97-AF65-F5344CB8AC3E}">
        <p14:creationId xmlns:p14="http://schemas.microsoft.com/office/powerpoint/2010/main" val="122040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092F-B44F-A645-90B4-AC51EF41E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C97FF6-9095-494C-ACFA-C389D4AA85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62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AF2A7-1884-ED44-8546-B1C547BA6D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AB324-6C7D-2045-BAF6-88B3885B4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96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8306-590C-CF42-A6FE-5BD2F5FFD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53C7AC-1D97-B348-9926-C879D9CC83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05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5D45-AC14-004D-A5A8-A48AE9B03F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CEA8C8-9B14-7947-8EFE-9BC850D4C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429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A2F4-27F6-864A-B019-FFC360044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78ABA-DB4C-CB44-8576-7145DB9E86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9794BA-E64D-7F4B-8B0E-2C5622D65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49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AB7-495E-3846-8266-8AB948C9F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BDD9C-C880-4E4C-BEB1-4C25CFF86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7AC4A-AEF4-074D-A7F6-25A11F2C7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2DC1A-43B1-FB4B-ABF7-E808DA089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FE23-2FF6-7245-8856-00C5F3021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94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0BD-A759-E14D-90BF-F7C3B8A994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78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2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2AA1-F5C0-E142-94F4-DE53A7C65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E8E581-989F-AE43-B3A4-11432AA37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BAB71-77BE-5444-A19B-377A26DE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132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96C6-FD52-3841-B706-179FD4555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8881C-B4A2-3946-9B44-94DFA214F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E0D9E-0E1B-E941-A544-4BB6DF9E1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00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5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33685-5B73-D348-9E36-73E625DB9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A7F1FD-90D9-AB45-8843-2DB10B908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077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AD8A6C-CB41-2645-8D7F-243B76FC3439}"/>
              </a:ext>
            </a:extLst>
          </p:cNvPr>
          <p:cNvSpPr>
            <a:spLocks noGrp="1"/>
          </p:cNvSpPr>
          <p:nvPr>
            <p:ph type="subTitle" idx="1"/>
          </p:nvPr>
        </p:nvSpPr>
        <p:spPr>
          <a:xfrm>
            <a:off x="744434" y="3753556"/>
            <a:ext cx="10997014" cy="1655762"/>
          </a:xfrm>
        </p:spPr>
        <p:txBody>
          <a:bodyPr anchor="ctr">
            <a:noAutofit/>
          </a:bodyPr>
          <a:lstStyle/>
          <a:p>
            <a:pPr>
              <a:spcBef>
                <a:spcPts val="600"/>
              </a:spcBef>
            </a:pPr>
            <a:r>
              <a:rPr lang="en-US" sz="4400">
                <a:ea typeface="+mn-lt"/>
                <a:cs typeface="+mn-lt"/>
              </a:rPr>
              <a:t>What Private Schools Need to Know About Act 57</a:t>
            </a:r>
            <a:endParaRPr lang="en-US" sz="4400"/>
          </a:p>
        </p:txBody>
      </p:sp>
      <p:pic>
        <p:nvPicPr>
          <p:cNvPr id="4" name="Picture 3">
            <a:extLst>
              <a:ext uri="{FF2B5EF4-FFF2-40B4-BE49-F238E27FC236}">
                <a16:creationId xmlns:a16="http://schemas.microsoft.com/office/drawing/2014/main" id="{1C3A96F2-1C02-0447-BDB0-707B91569804}"/>
              </a:ext>
            </a:extLst>
          </p:cNvPr>
          <p:cNvPicPr>
            <a:picLocks noChangeAspect="1"/>
          </p:cNvPicPr>
          <p:nvPr/>
        </p:nvPicPr>
        <p:blipFill>
          <a:blip r:embed="rId3"/>
          <a:srcRect t="12431" r="148" b="15193"/>
          <a:stretch>
            <a:fillRect/>
          </a:stretch>
        </p:blipFill>
        <p:spPr>
          <a:xfrm>
            <a:off x="542793" y="1170819"/>
            <a:ext cx="5535082" cy="2227571"/>
          </a:xfrm>
          <a:prstGeom prst="rect">
            <a:avLst/>
          </a:prstGeom>
        </p:spPr>
      </p:pic>
      <p:sp>
        <p:nvSpPr>
          <p:cNvPr id="6" name="TextBox 5">
            <a:extLst>
              <a:ext uri="{FF2B5EF4-FFF2-40B4-BE49-F238E27FC236}">
                <a16:creationId xmlns:a16="http://schemas.microsoft.com/office/drawing/2014/main" id="{6C6ADD9A-D73D-541C-C049-0E3847CEE285}"/>
              </a:ext>
            </a:extLst>
          </p:cNvPr>
          <p:cNvSpPr txBox="1"/>
          <p:nvPr/>
        </p:nvSpPr>
        <p:spPr>
          <a:xfrm>
            <a:off x="4907791" y="5549089"/>
            <a:ext cx="26681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February 4, 2026</a:t>
            </a:r>
          </a:p>
        </p:txBody>
      </p:sp>
      <p:pic>
        <p:nvPicPr>
          <p:cNvPr id="3" name="Picture 2" descr="A close up of a logo&#10;&#10;AI-generated content may be incorrect.">
            <a:extLst>
              <a:ext uri="{FF2B5EF4-FFF2-40B4-BE49-F238E27FC236}">
                <a16:creationId xmlns:a16="http://schemas.microsoft.com/office/drawing/2014/main" id="{FAD16645-F199-648A-341B-585E1F26CD9C}"/>
              </a:ext>
            </a:extLst>
          </p:cNvPr>
          <p:cNvPicPr>
            <a:picLocks noChangeAspect="1"/>
          </p:cNvPicPr>
          <p:nvPr/>
        </p:nvPicPr>
        <p:blipFill>
          <a:blip r:embed="rId4"/>
          <a:srcRect t="8297" r="-153" b="8671"/>
          <a:stretch>
            <a:fillRect/>
          </a:stretch>
        </p:blipFill>
        <p:spPr>
          <a:xfrm>
            <a:off x="6240098" y="750985"/>
            <a:ext cx="4931979" cy="2867391"/>
          </a:xfrm>
          <a:prstGeom prst="rect">
            <a:avLst/>
          </a:prstGeom>
        </p:spPr>
      </p:pic>
    </p:spTree>
    <p:extLst>
      <p:ext uri="{BB962C8B-B14F-4D97-AF65-F5344CB8AC3E}">
        <p14:creationId xmlns:p14="http://schemas.microsoft.com/office/powerpoint/2010/main" val="244814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487E-4EA6-E650-275F-B7910C45913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9C31D25-2BC7-052B-0DDC-11042AADB4EE}"/>
              </a:ext>
            </a:extLst>
          </p:cNvPr>
          <p:cNvSpPr txBox="1">
            <a:spLocks/>
          </p:cNvSpPr>
          <p:nvPr/>
        </p:nvSpPr>
        <p:spPr>
          <a:xfrm>
            <a:off x="944034" y="660561"/>
            <a:ext cx="10515600" cy="838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lgn="ctr"/>
            <a:r>
              <a:rPr lang="en-US"/>
              <a:t>What does Act 57 actually say?</a:t>
            </a:r>
          </a:p>
        </p:txBody>
      </p:sp>
      <p:sp>
        <p:nvSpPr>
          <p:cNvPr id="4" name="Content Placeholder 2">
            <a:extLst>
              <a:ext uri="{FF2B5EF4-FFF2-40B4-BE49-F238E27FC236}">
                <a16:creationId xmlns:a16="http://schemas.microsoft.com/office/drawing/2014/main" id="{C6ABE649-3921-353D-CB83-68AFC8B30C8F}"/>
              </a:ext>
            </a:extLst>
          </p:cNvPr>
          <p:cNvSpPr txBox="1">
            <a:spLocks/>
          </p:cNvSpPr>
          <p:nvPr/>
        </p:nvSpPr>
        <p:spPr>
          <a:xfrm>
            <a:off x="934096" y="1504284"/>
            <a:ext cx="10526182" cy="4170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Other provisions</a:t>
            </a:r>
          </a:p>
        </p:txBody>
      </p:sp>
      <p:sp>
        <p:nvSpPr>
          <p:cNvPr id="9" name="Content Placeholder 2">
            <a:extLst>
              <a:ext uri="{FF2B5EF4-FFF2-40B4-BE49-F238E27FC236}">
                <a16:creationId xmlns:a16="http://schemas.microsoft.com/office/drawing/2014/main" id="{B6219F29-A9FD-8FE2-3888-3841A0551574}"/>
              </a:ext>
            </a:extLst>
          </p:cNvPr>
          <p:cNvSpPr txBox="1">
            <a:spLocks/>
          </p:cNvSpPr>
          <p:nvPr/>
        </p:nvSpPr>
        <p:spPr>
          <a:xfrm>
            <a:off x="1219845" y="3165869"/>
            <a:ext cx="10515599" cy="12001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a:ea typeface="Calibri"/>
                <a:cs typeface="Calibri"/>
              </a:rPr>
              <a:t>This notification requirement "does not apply to a report received by the...governing body of a private school...that alleges conduct by the pupil's parent or guardian."</a:t>
            </a:r>
          </a:p>
        </p:txBody>
      </p:sp>
    </p:spTree>
    <p:extLst>
      <p:ext uri="{BB962C8B-B14F-4D97-AF65-F5344CB8AC3E}">
        <p14:creationId xmlns:p14="http://schemas.microsoft.com/office/powerpoint/2010/main" val="90598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1699-8FC7-4A1E-90E0-CD8758AC769F}"/>
              </a:ext>
            </a:extLst>
          </p:cNvPr>
          <p:cNvSpPr>
            <a:spLocks noGrp="1"/>
          </p:cNvSpPr>
          <p:nvPr>
            <p:ph type="title"/>
          </p:nvPr>
        </p:nvSpPr>
        <p:spPr>
          <a:xfrm>
            <a:off x="838200" y="724958"/>
            <a:ext cx="10515600" cy="838730"/>
          </a:xfrm>
        </p:spPr>
        <p:txBody>
          <a:bodyPr/>
          <a:lstStyle/>
          <a:p>
            <a:pPr algn="ctr"/>
            <a:r>
              <a:rPr lang="en-US"/>
              <a:t>What does Act 57 actually say?</a:t>
            </a:r>
          </a:p>
        </p:txBody>
      </p:sp>
      <p:pic>
        <p:nvPicPr>
          <p:cNvPr id="5" name="Picture 4" descr="A close up of a document&#10;&#10;AI-generated content may be incorrect.">
            <a:extLst>
              <a:ext uri="{FF2B5EF4-FFF2-40B4-BE49-F238E27FC236}">
                <a16:creationId xmlns:a16="http://schemas.microsoft.com/office/drawing/2014/main" id="{C5E39623-4A29-EF8A-2545-74E62A37617C}"/>
              </a:ext>
            </a:extLst>
          </p:cNvPr>
          <p:cNvPicPr>
            <a:picLocks noChangeAspect="1"/>
          </p:cNvPicPr>
          <p:nvPr/>
        </p:nvPicPr>
        <p:blipFill>
          <a:blip r:embed="rId2"/>
          <a:stretch>
            <a:fillRect/>
          </a:stretch>
        </p:blipFill>
        <p:spPr>
          <a:xfrm>
            <a:off x="211666" y="2051341"/>
            <a:ext cx="11768668" cy="3093985"/>
          </a:xfrm>
          <a:prstGeom prst="rect">
            <a:avLst/>
          </a:prstGeom>
        </p:spPr>
      </p:pic>
      <p:sp>
        <p:nvSpPr>
          <p:cNvPr id="7" name="Content Placeholder 2">
            <a:extLst>
              <a:ext uri="{FF2B5EF4-FFF2-40B4-BE49-F238E27FC236}">
                <a16:creationId xmlns:a16="http://schemas.microsoft.com/office/drawing/2014/main" id="{4C3EF14D-3578-5955-2034-705DC274F37A}"/>
              </a:ext>
            </a:extLst>
          </p:cNvPr>
          <p:cNvSpPr txBox="1">
            <a:spLocks/>
          </p:cNvSpPr>
          <p:nvPr/>
        </p:nvSpPr>
        <p:spPr>
          <a:xfrm>
            <a:off x="838845" y="5737618"/>
            <a:ext cx="10526182" cy="5228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This is the entire new law!</a:t>
            </a:r>
          </a:p>
        </p:txBody>
      </p:sp>
    </p:spTree>
    <p:extLst>
      <p:ext uri="{BB962C8B-B14F-4D97-AF65-F5344CB8AC3E}">
        <p14:creationId xmlns:p14="http://schemas.microsoft.com/office/powerpoint/2010/main" val="226642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D613-DB4C-E042-1431-A23697FEFCBA}"/>
              </a:ext>
            </a:extLst>
          </p:cNvPr>
          <p:cNvSpPr>
            <a:spLocks noGrp="1"/>
          </p:cNvSpPr>
          <p:nvPr>
            <p:ph type="title"/>
          </p:nvPr>
        </p:nvSpPr>
        <p:spPr>
          <a:xfrm>
            <a:off x="954616" y="333375"/>
            <a:ext cx="10515600" cy="1325563"/>
          </a:xfrm>
        </p:spPr>
        <p:txBody>
          <a:bodyPr/>
          <a:lstStyle/>
          <a:p>
            <a:pPr algn="ctr"/>
            <a:r>
              <a:rPr lang="en-US"/>
              <a:t>What should private schools do to comply with this new law?</a:t>
            </a:r>
          </a:p>
        </p:txBody>
      </p:sp>
      <p:sp>
        <p:nvSpPr>
          <p:cNvPr id="3" name="Content Placeholder 2">
            <a:extLst>
              <a:ext uri="{FF2B5EF4-FFF2-40B4-BE49-F238E27FC236}">
                <a16:creationId xmlns:a16="http://schemas.microsoft.com/office/drawing/2014/main" id="{0DEFFB04-5404-A370-58ED-96907DAD3A57}"/>
              </a:ext>
            </a:extLst>
          </p:cNvPr>
          <p:cNvSpPr>
            <a:spLocks noGrp="1"/>
          </p:cNvSpPr>
          <p:nvPr>
            <p:ph sz="half" idx="1"/>
          </p:nvPr>
        </p:nvSpPr>
        <p:spPr>
          <a:xfrm>
            <a:off x="2266949" y="2439458"/>
            <a:ext cx="8017933" cy="1980672"/>
          </a:xfrm>
        </p:spPr>
        <p:txBody>
          <a:bodyPr vert="horz" lIns="91440" tIns="45720" rIns="91440" bIns="45720" rtlCol="0" anchor="t">
            <a:normAutofit/>
          </a:bodyPr>
          <a:lstStyle/>
          <a:p>
            <a:pPr marL="0" indent="0">
              <a:buNone/>
            </a:pPr>
            <a:r>
              <a:rPr lang="en-US"/>
              <a:t>Definitions for key terms</a:t>
            </a:r>
          </a:p>
          <a:p>
            <a:pPr lvl="1">
              <a:buFont typeface="Courier New" panose="020B0604020202020204" pitchFamily="34" charset="0"/>
              <a:buChar char="o"/>
            </a:pPr>
            <a:r>
              <a:rPr lang="en-US"/>
              <a:t>What does "sexual misconduct" entail? </a:t>
            </a:r>
          </a:p>
          <a:p>
            <a:pPr lvl="1">
              <a:buFont typeface="Courier New" panose="020B0604020202020204" pitchFamily="34" charset="0"/>
              <a:buChar char="o"/>
            </a:pPr>
            <a:r>
              <a:rPr lang="en-US"/>
              <a:t>What is considered a "serious child sex crime"? </a:t>
            </a:r>
          </a:p>
          <a:p>
            <a:pPr lvl="1">
              <a:buFont typeface="Courier New" panose="020B0604020202020204" pitchFamily="34" charset="0"/>
              <a:buChar char="o"/>
            </a:pPr>
            <a:r>
              <a:rPr lang="en-US"/>
              <a:t>What does it mean to "capture a representation"?</a:t>
            </a:r>
          </a:p>
        </p:txBody>
      </p:sp>
      <p:sp>
        <p:nvSpPr>
          <p:cNvPr id="6" name="Content Placeholder 2">
            <a:extLst>
              <a:ext uri="{FF2B5EF4-FFF2-40B4-BE49-F238E27FC236}">
                <a16:creationId xmlns:a16="http://schemas.microsoft.com/office/drawing/2014/main" id="{76D8DC8C-C2CF-6E04-AF46-D6DD25792BE8}"/>
              </a:ext>
            </a:extLst>
          </p:cNvPr>
          <p:cNvSpPr txBox="1">
            <a:spLocks/>
          </p:cNvSpPr>
          <p:nvPr/>
        </p:nvSpPr>
        <p:spPr>
          <a:xfrm>
            <a:off x="955262" y="1715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Tree>
    <p:extLst>
      <p:ext uri="{BB962C8B-B14F-4D97-AF65-F5344CB8AC3E}">
        <p14:creationId xmlns:p14="http://schemas.microsoft.com/office/powerpoint/2010/main" val="214654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6874-DF4D-5C70-B891-BCA935B77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D9BE0-9437-0D1D-F407-77A0DB1784AF}"/>
              </a:ext>
            </a:extLst>
          </p:cNvPr>
          <p:cNvSpPr>
            <a:spLocks noGrp="1"/>
          </p:cNvSpPr>
          <p:nvPr>
            <p:ph type="title"/>
          </p:nvPr>
        </p:nvSpPr>
        <p:spPr>
          <a:xfrm>
            <a:off x="954616" y="333375"/>
            <a:ext cx="10515600" cy="1325563"/>
          </a:xfrm>
        </p:spPr>
        <p:txBody>
          <a:bodyPr/>
          <a:lstStyle/>
          <a:p>
            <a:pPr algn="ctr"/>
            <a:r>
              <a:rPr lang="en-US"/>
              <a:t>What should private schools do to comply with this new law?</a:t>
            </a:r>
          </a:p>
        </p:txBody>
      </p:sp>
      <p:sp>
        <p:nvSpPr>
          <p:cNvPr id="3" name="Content Placeholder 2">
            <a:extLst>
              <a:ext uri="{FF2B5EF4-FFF2-40B4-BE49-F238E27FC236}">
                <a16:creationId xmlns:a16="http://schemas.microsoft.com/office/drawing/2014/main" id="{EFBC6E19-3E5E-EA7D-6EF9-82C5A2ED1330}"/>
              </a:ext>
            </a:extLst>
          </p:cNvPr>
          <p:cNvSpPr>
            <a:spLocks noGrp="1"/>
          </p:cNvSpPr>
          <p:nvPr>
            <p:ph sz="half" idx="1"/>
          </p:nvPr>
        </p:nvSpPr>
        <p:spPr>
          <a:xfrm>
            <a:off x="838199" y="2651125"/>
            <a:ext cx="10515600" cy="3070755"/>
          </a:xfrm>
        </p:spPr>
        <p:txBody>
          <a:bodyPr vert="horz" lIns="91440" tIns="45720" rIns="91440" bIns="45720" rtlCol="0" anchor="t">
            <a:normAutofit fontScale="92500" lnSpcReduction="20000"/>
          </a:bodyPr>
          <a:lstStyle/>
          <a:p>
            <a:pPr marL="0" indent="0">
              <a:buNone/>
            </a:pPr>
            <a:r>
              <a:rPr lang="en-US"/>
              <a:t>Who receives reports:</a:t>
            </a:r>
          </a:p>
          <a:p>
            <a:pPr algn="just"/>
            <a:r>
              <a:rPr lang="en-US" sz="2400">
                <a:latin typeface="Century Schoolbook"/>
              </a:rPr>
              <a:t>Each individual employed as an assistant principal, a principal, or the primary administrator of the school, and any individual who has been designated as a Title IX coordinator, are “Report Designees” under this Policy.</a:t>
            </a:r>
          </a:p>
          <a:p>
            <a:pPr algn="just"/>
            <a:r>
              <a:rPr lang="en-US" sz="2400">
                <a:latin typeface="Century Schoolbook"/>
              </a:rPr>
              <a:t>If any school staff member receives or becomes aware of an incident that should be submitted to a Report Designee, the staff member must forward all information in the possession of the staff member to any Report Designee as soon as practicable and no later than one school day after the governing body or staff member sees or becomes aware of the report.</a:t>
            </a:r>
            <a:r>
              <a:rPr lang="en-US" sz="2400">
                <a:solidFill>
                  <a:srgbClr val="C00000"/>
                </a:solidFill>
                <a:latin typeface="Century Schoolbook"/>
              </a:rPr>
              <a:t>*</a:t>
            </a:r>
            <a:endParaRPr lang="en-US" sz="2400">
              <a:solidFill>
                <a:srgbClr val="C00000"/>
              </a:solidFill>
            </a:endParaRPr>
          </a:p>
          <a:p>
            <a:pPr marL="457200" lvl="1" indent="0">
              <a:buNone/>
            </a:pPr>
            <a:endParaRPr lang="en-US"/>
          </a:p>
        </p:txBody>
      </p:sp>
      <p:sp>
        <p:nvSpPr>
          <p:cNvPr id="6" name="Content Placeholder 2">
            <a:extLst>
              <a:ext uri="{FF2B5EF4-FFF2-40B4-BE49-F238E27FC236}">
                <a16:creationId xmlns:a16="http://schemas.microsoft.com/office/drawing/2014/main" id="{311FF4FC-6763-BE93-D058-3AB48845B349}"/>
              </a:ext>
            </a:extLst>
          </p:cNvPr>
          <p:cNvSpPr txBox="1">
            <a:spLocks/>
          </p:cNvSpPr>
          <p:nvPr/>
        </p:nvSpPr>
        <p:spPr>
          <a:xfrm>
            <a:off x="955262" y="1715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
        <p:nvSpPr>
          <p:cNvPr id="4" name="Content Placeholder 2">
            <a:extLst>
              <a:ext uri="{FF2B5EF4-FFF2-40B4-BE49-F238E27FC236}">
                <a16:creationId xmlns:a16="http://schemas.microsoft.com/office/drawing/2014/main" id="{9B549B42-AF67-119A-77C2-9049C0DEAC98}"/>
              </a:ext>
            </a:extLst>
          </p:cNvPr>
          <p:cNvSpPr txBox="1">
            <a:spLocks/>
          </p:cNvSpPr>
          <p:nvPr/>
        </p:nvSpPr>
        <p:spPr>
          <a:xfrm>
            <a:off x="828261" y="5981034"/>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1"/>
                </a:solidFill>
                <a:latin typeface="Century Schoolbook"/>
                <a:ea typeface="Calibri"/>
                <a:cs typeface="Calibri"/>
              </a:rPr>
              <a:t>*best practice, not required explicitly by this new law.</a:t>
            </a:r>
          </a:p>
        </p:txBody>
      </p:sp>
    </p:spTree>
    <p:extLst>
      <p:ext uri="{BB962C8B-B14F-4D97-AF65-F5344CB8AC3E}">
        <p14:creationId xmlns:p14="http://schemas.microsoft.com/office/powerpoint/2010/main" val="214232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B676-55BC-3E5A-DCA5-BBF0C3DE6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60B1D-85D5-0500-FFE3-925CE3527F69}"/>
              </a:ext>
            </a:extLst>
          </p:cNvPr>
          <p:cNvSpPr>
            <a:spLocks noGrp="1"/>
          </p:cNvSpPr>
          <p:nvPr>
            <p:ph type="title"/>
          </p:nvPr>
        </p:nvSpPr>
        <p:spPr>
          <a:xfrm>
            <a:off x="954616" y="333375"/>
            <a:ext cx="10515600" cy="1325563"/>
          </a:xfrm>
        </p:spPr>
        <p:txBody>
          <a:bodyPr/>
          <a:lstStyle/>
          <a:p>
            <a:pPr algn="ctr"/>
            <a:r>
              <a:rPr lang="en-US"/>
              <a:t>What should private schools do to comply with this new law?</a:t>
            </a:r>
          </a:p>
        </p:txBody>
      </p:sp>
      <p:sp>
        <p:nvSpPr>
          <p:cNvPr id="3" name="Content Placeholder 2">
            <a:extLst>
              <a:ext uri="{FF2B5EF4-FFF2-40B4-BE49-F238E27FC236}">
                <a16:creationId xmlns:a16="http://schemas.microsoft.com/office/drawing/2014/main" id="{3E0FC610-54EB-F2AB-9B80-F2B77949EFBB}"/>
              </a:ext>
            </a:extLst>
          </p:cNvPr>
          <p:cNvSpPr>
            <a:spLocks noGrp="1"/>
          </p:cNvSpPr>
          <p:nvPr>
            <p:ph sz="half" idx="1"/>
          </p:nvPr>
        </p:nvSpPr>
        <p:spPr>
          <a:xfrm>
            <a:off x="838199" y="2227792"/>
            <a:ext cx="10515600" cy="3938588"/>
          </a:xfrm>
        </p:spPr>
        <p:txBody>
          <a:bodyPr vert="horz" lIns="91440" tIns="45720" rIns="91440" bIns="45720" rtlCol="0" anchor="t">
            <a:normAutofit lnSpcReduction="10000"/>
          </a:bodyPr>
          <a:lstStyle/>
          <a:p>
            <a:pPr marL="0" indent="0">
              <a:buNone/>
            </a:pPr>
            <a:r>
              <a:rPr lang="en-US"/>
              <a:t>Report Process:</a:t>
            </a:r>
          </a:p>
          <a:p>
            <a:pPr lvl="1"/>
            <a:r>
              <a:rPr lang="en-US">
                <a:latin typeface="Century Schoolbook"/>
              </a:rPr>
              <a:t>Determine whether the conduct falls into one of the categories listed by statute </a:t>
            </a:r>
          </a:p>
          <a:p>
            <a:pPr lvl="2">
              <a:buFont typeface="Wingdings" panose="020B0604020202020204" pitchFamily="34" charset="0"/>
              <a:buChar char="§"/>
            </a:pPr>
            <a:r>
              <a:rPr lang="en-US"/>
              <a:t>If no, then determine if the report should be handled by a different school process or procedure (i.e. mandatory reporting or internal investigation)</a:t>
            </a:r>
            <a:r>
              <a:rPr lang="en-US">
                <a:solidFill>
                  <a:schemeClr val="accent1"/>
                </a:solidFill>
              </a:rPr>
              <a:t>*</a:t>
            </a:r>
          </a:p>
          <a:p>
            <a:pPr lvl="1"/>
            <a:r>
              <a:rPr lang="en-US"/>
              <a:t>If yes, then make a determination about whether there is reasonable cause to suspect that the alleged conduct occurred based on the report and the totality of the facts and circumstances actually known to the report designee</a:t>
            </a:r>
          </a:p>
          <a:p>
            <a:pPr lvl="2">
              <a:buFont typeface="Wingdings" panose="020B0604020202020204" pitchFamily="34" charset="0"/>
              <a:buChar char="§"/>
            </a:pPr>
            <a:r>
              <a:rPr lang="en-US"/>
              <a:t>If no, then immediately contacting the parent is not required by statute. However, this does not mean the school should not take further action. </a:t>
            </a:r>
          </a:p>
          <a:p>
            <a:pPr lvl="1"/>
            <a:r>
              <a:rPr lang="en-US"/>
              <a:t>If yes, then notify the parents within the statutory timeline. </a:t>
            </a:r>
          </a:p>
          <a:p>
            <a:pPr lvl="1"/>
            <a:endParaRPr lang="en-US"/>
          </a:p>
          <a:p>
            <a:pPr marL="457200" lvl="1" indent="0">
              <a:buNone/>
            </a:pPr>
            <a:endParaRPr lang="en-US"/>
          </a:p>
          <a:p>
            <a:pPr marL="457200" lvl="1" indent="0">
              <a:buNone/>
            </a:pPr>
            <a:endParaRPr lang="en-US"/>
          </a:p>
        </p:txBody>
      </p:sp>
      <p:sp>
        <p:nvSpPr>
          <p:cNvPr id="6" name="Content Placeholder 2">
            <a:extLst>
              <a:ext uri="{FF2B5EF4-FFF2-40B4-BE49-F238E27FC236}">
                <a16:creationId xmlns:a16="http://schemas.microsoft.com/office/drawing/2014/main" id="{418C768C-E13F-853C-5FB0-00E9A80ED651}"/>
              </a:ext>
            </a:extLst>
          </p:cNvPr>
          <p:cNvSpPr txBox="1">
            <a:spLocks/>
          </p:cNvSpPr>
          <p:nvPr/>
        </p:nvSpPr>
        <p:spPr>
          <a:xfrm>
            <a:off x="944679" y="1715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
        <p:nvSpPr>
          <p:cNvPr id="8" name="Content Placeholder 2">
            <a:extLst>
              <a:ext uri="{FF2B5EF4-FFF2-40B4-BE49-F238E27FC236}">
                <a16:creationId xmlns:a16="http://schemas.microsoft.com/office/drawing/2014/main" id="{84481C87-9993-43E3-C5F9-4159FA831545}"/>
              </a:ext>
            </a:extLst>
          </p:cNvPr>
          <p:cNvSpPr txBox="1">
            <a:spLocks/>
          </p:cNvSpPr>
          <p:nvPr/>
        </p:nvSpPr>
        <p:spPr>
          <a:xfrm>
            <a:off x="838844" y="6160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1"/>
                </a:solidFill>
                <a:latin typeface="Century Schoolbook"/>
                <a:ea typeface="Calibri"/>
                <a:cs typeface="Calibri"/>
              </a:rPr>
              <a:t>*best practice, not required explicitly by this new law.</a:t>
            </a:r>
          </a:p>
        </p:txBody>
      </p:sp>
    </p:spTree>
    <p:extLst>
      <p:ext uri="{BB962C8B-B14F-4D97-AF65-F5344CB8AC3E}">
        <p14:creationId xmlns:p14="http://schemas.microsoft.com/office/powerpoint/2010/main" val="272928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D1BB-75D5-5BB3-480A-9C258811E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155AF-69C0-B5E3-87CE-CE1E96CF6E08}"/>
              </a:ext>
            </a:extLst>
          </p:cNvPr>
          <p:cNvSpPr>
            <a:spLocks noGrp="1"/>
          </p:cNvSpPr>
          <p:nvPr>
            <p:ph type="title"/>
          </p:nvPr>
        </p:nvSpPr>
        <p:spPr>
          <a:xfrm>
            <a:off x="954616" y="333375"/>
            <a:ext cx="10515600" cy="1325563"/>
          </a:xfrm>
        </p:spPr>
        <p:txBody>
          <a:bodyPr/>
          <a:lstStyle/>
          <a:p>
            <a:pPr algn="ctr"/>
            <a:r>
              <a:rPr lang="en-US"/>
              <a:t>What should private schools do to comply with this new law?</a:t>
            </a:r>
          </a:p>
        </p:txBody>
      </p:sp>
      <p:sp>
        <p:nvSpPr>
          <p:cNvPr id="3" name="Content Placeholder 2">
            <a:extLst>
              <a:ext uri="{FF2B5EF4-FFF2-40B4-BE49-F238E27FC236}">
                <a16:creationId xmlns:a16="http://schemas.microsoft.com/office/drawing/2014/main" id="{C9925EE1-3F42-B5F9-1C0B-04B8FCBEC231}"/>
              </a:ext>
            </a:extLst>
          </p:cNvPr>
          <p:cNvSpPr>
            <a:spLocks noGrp="1"/>
          </p:cNvSpPr>
          <p:nvPr>
            <p:ph sz="half" idx="1"/>
          </p:nvPr>
        </p:nvSpPr>
        <p:spPr>
          <a:xfrm>
            <a:off x="838199" y="2492375"/>
            <a:ext cx="10515600" cy="3938588"/>
          </a:xfrm>
        </p:spPr>
        <p:txBody>
          <a:bodyPr vert="horz" lIns="91440" tIns="45720" rIns="91440" bIns="45720" rtlCol="0" anchor="t">
            <a:normAutofit lnSpcReduction="10000"/>
          </a:bodyPr>
          <a:lstStyle/>
          <a:p>
            <a:pPr marL="0" indent="0">
              <a:buNone/>
            </a:pPr>
            <a:r>
              <a:rPr lang="en-US"/>
              <a:t>Report Process:</a:t>
            </a:r>
            <a:endParaRPr lang="en-US">
              <a:latin typeface="Century Schoolbook"/>
            </a:endParaRPr>
          </a:p>
          <a:p>
            <a:pPr marL="0" indent="0">
              <a:buNone/>
            </a:pPr>
            <a:r>
              <a:rPr lang="en-US">
                <a:latin typeface="Century Schoolbook"/>
              </a:rPr>
              <a:t>In the model policy when the report designee is determining whether the conduct falls into one of the categories listed by statute,</a:t>
            </a:r>
            <a:r>
              <a:rPr lang="en-US">
                <a:solidFill>
                  <a:srgbClr val="FFFFFF"/>
                </a:solidFill>
              </a:rPr>
              <a:t> WILL's model policy makes two specific changes to slightly broaden the scope of these categories:</a:t>
            </a:r>
          </a:p>
          <a:p>
            <a:pPr marL="514350" indent="-514350">
              <a:buAutoNum type="arabicPeriod"/>
            </a:pPr>
            <a:r>
              <a:rPr lang="en-US"/>
              <a:t>Sexual misconduct by staff (required by law) AND volunteers (not required for sexual misconduct, but is required for conviction of a serious sex crime)</a:t>
            </a:r>
          </a:p>
          <a:p>
            <a:pPr marL="514350" indent="-514350">
              <a:buAutoNum type="arabicPeriod"/>
            </a:pPr>
            <a:r>
              <a:rPr lang="en-US"/>
              <a:t>Does not specifically include or exclude reports of conduct committed by the students' parent(s)</a:t>
            </a:r>
          </a:p>
          <a:p>
            <a:pPr marL="514350" indent="-514350">
              <a:buAutoNum type="arabicPeriod"/>
            </a:pPr>
            <a:endParaRPr lang="en-US"/>
          </a:p>
          <a:p>
            <a:pPr lvl="1"/>
            <a:endParaRPr lang="en-US"/>
          </a:p>
          <a:p>
            <a:pPr marL="457200" lvl="1" indent="0">
              <a:buNone/>
            </a:pPr>
            <a:endParaRPr lang="en-US"/>
          </a:p>
          <a:p>
            <a:pPr marL="457200" lvl="1" indent="0">
              <a:buNone/>
            </a:pPr>
            <a:endParaRPr lang="en-US"/>
          </a:p>
        </p:txBody>
      </p:sp>
      <p:sp>
        <p:nvSpPr>
          <p:cNvPr id="6" name="Content Placeholder 2">
            <a:extLst>
              <a:ext uri="{FF2B5EF4-FFF2-40B4-BE49-F238E27FC236}">
                <a16:creationId xmlns:a16="http://schemas.microsoft.com/office/drawing/2014/main" id="{641C4D1A-43C9-DCF8-BC92-E5EB10A94C3A}"/>
              </a:ext>
            </a:extLst>
          </p:cNvPr>
          <p:cNvSpPr txBox="1">
            <a:spLocks/>
          </p:cNvSpPr>
          <p:nvPr/>
        </p:nvSpPr>
        <p:spPr>
          <a:xfrm>
            <a:off x="944679" y="1715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Tree>
    <p:extLst>
      <p:ext uri="{BB962C8B-B14F-4D97-AF65-F5344CB8AC3E}">
        <p14:creationId xmlns:p14="http://schemas.microsoft.com/office/powerpoint/2010/main" val="45612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5585F-8D08-624F-5982-32FB4225B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C3A72-C3A3-EFC0-9075-0A7059A5C045}"/>
              </a:ext>
            </a:extLst>
          </p:cNvPr>
          <p:cNvSpPr>
            <a:spLocks noGrp="1"/>
          </p:cNvSpPr>
          <p:nvPr>
            <p:ph type="title"/>
          </p:nvPr>
        </p:nvSpPr>
        <p:spPr>
          <a:xfrm>
            <a:off x="954616" y="79375"/>
            <a:ext cx="10515600" cy="1325563"/>
          </a:xfrm>
        </p:spPr>
        <p:txBody>
          <a:bodyPr/>
          <a:lstStyle/>
          <a:p>
            <a:pPr algn="ctr"/>
            <a:r>
              <a:rPr lang="en-US"/>
              <a:t>What should private schools do to comply with this new law?</a:t>
            </a:r>
          </a:p>
        </p:txBody>
      </p:sp>
      <p:sp>
        <p:nvSpPr>
          <p:cNvPr id="6" name="Content Placeholder 2">
            <a:extLst>
              <a:ext uri="{FF2B5EF4-FFF2-40B4-BE49-F238E27FC236}">
                <a16:creationId xmlns:a16="http://schemas.microsoft.com/office/drawing/2014/main" id="{D6247F9B-7F8B-CBC5-E56A-4CEC733E9C8B}"/>
              </a:ext>
            </a:extLst>
          </p:cNvPr>
          <p:cNvSpPr txBox="1">
            <a:spLocks/>
          </p:cNvSpPr>
          <p:nvPr/>
        </p:nvSpPr>
        <p:spPr>
          <a:xfrm>
            <a:off x="944679" y="1461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
        <p:nvSpPr>
          <p:cNvPr id="3" name="Content Placeholder 2">
            <a:extLst>
              <a:ext uri="{FF2B5EF4-FFF2-40B4-BE49-F238E27FC236}">
                <a16:creationId xmlns:a16="http://schemas.microsoft.com/office/drawing/2014/main" id="{9877DD20-1631-E9EA-F978-C35143F5C483}"/>
              </a:ext>
            </a:extLst>
          </p:cNvPr>
          <p:cNvSpPr>
            <a:spLocks noGrp="1"/>
          </p:cNvSpPr>
          <p:nvPr>
            <p:ph sz="half" idx="1"/>
          </p:nvPr>
        </p:nvSpPr>
        <p:spPr>
          <a:xfrm>
            <a:off x="838199" y="1984375"/>
            <a:ext cx="10515600" cy="4118506"/>
          </a:xfrm>
        </p:spPr>
        <p:txBody>
          <a:bodyPr vert="horz" lIns="91440" tIns="45720" rIns="91440" bIns="45720" rtlCol="0" anchor="t">
            <a:normAutofit/>
          </a:bodyPr>
          <a:lstStyle/>
          <a:p>
            <a:pPr marL="0" indent="0">
              <a:buNone/>
            </a:pPr>
            <a:r>
              <a:rPr lang="en-US"/>
              <a:t>Parent notification:</a:t>
            </a:r>
          </a:p>
          <a:p>
            <a:r>
              <a:rPr lang="en-US" sz="1600">
                <a:latin typeface="Century Schoolbook"/>
              </a:rPr>
              <a:t>If a report designee receives a report of any of the following, and has reasonable cause to believe that the alleged conduct occurred based on the report, he or she must notify the parent(s) of each pupil alleged to be a victim, target, or recipient of the alleged conduct.</a:t>
            </a:r>
          </a:p>
          <a:p>
            <a:r>
              <a:rPr lang="en-US" sz="1600">
                <a:latin typeface="Century Schoolbook"/>
              </a:rPr>
              <a:t>If a report is received on a school day before the end of regularly scheduled instruction, a report designee must notify the parent(s) in-person or by phone by no later than 5:00 P.M. on that day. </a:t>
            </a:r>
          </a:p>
          <a:p>
            <a:r>
              <a:rPr lang="en-US" sz="1600">
                <a:latin typeface="Century Schoolbook"/>
              </a:rPr>
              <a:t>If a report is received on a school day after the end of regularly scheduled instruction or on a day that is not a school day, then a report designee must notify the parent(s) in-person or by phone no later than 12:00 P.M. of the next calendar day. </a:t>
            </a:r>
          </a:p>
          <a:p>
            <a:r>
              <a:rPr lang="en-US" sz="1600">
                <a:latin typeface="Century Schoolbook"/>
              </a:rPr>
              <a:t>If the report designee attempts to notify the parent via phone, but the parent does not answer, a report designee may leave a voice message for purposes of satisfying this notification requirement. </a:t>
            </a:r>
          </a:p>
          <a:p>
            <a:r>
              <a:rPr lang="en-US" sz="1600">
                <a:latin typeface="Century Schoolbook"/>
              </a:rPr>
              <a:t>In the notice to the parent(s), schools must provide sufficient detail of the report so the parent knows what the allegation made is, next steps the school plans on taking with regard to the report, and who the parent can contact for updates.</a:t>
            </a:r>
            <a:r>
              <a:rPr lang="en-US" sz="1600">
                <a:solidFill>
                  <a:srgbClr val="C00000"/>
                </a:solidFill>
                <a:latin typeface="Century Schoolbook"/>
              </a:rPr>
              <a:t>*</a:t>
            </a:r>
          </a:p>
          <a:p>
            <a:pPr marL="457200" lvl="1" indent="0">
              <a:buNone/>
            </a:pPr>
            <a:endParaRPr lang="en-US"/>
          </a:p>
          <a:p>
            <a:pPr marL="457200" lvl="1" indent="0">
              <a:buNone/>
            </a:pPr>
            <a:endParaRPr lang="en-US"/>
          </a:p>
        </p:txBody>
      </p:sp>
      <p:sp>
        <p:nvSpPr>
          <p:cNvPr id="5" name="Content Placeholder 2">
            <a:extLst>
              <a:ext uri="{FF2B5EF4-FFF2-40B4-BE49-F238E27FC236}">
                <a16:creationId xmlns:a16="http://schemas.microsoft.com/office/drawing/2014/main" id="{2D50A7AD-48D8-64A8-F766-90E2FD541766}"/>
              </a:ext>
            </a:extLst>
          </p:cNvPr>
          <p:cNvSpPr txBox="1">
            <a:spLocks/>
          </p:cNvSpPr>
          <p:nvPr/>
        </p:nvSpPr>
        <p:spPr>
          <a:xfrm>
            <a:off x="838844" y="6160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1"/>
                </a:solidFill>
                <a:latin typeface="Century Schoolbook"/>
                <a:ea typeface="Calibri"/>
                <a:cs typeface="Calibri"/>
              </a:rPr>
              <a:t>*best practice, not required explicitly by this new law.</a:t>
            </a:r>
          </a:p>
        </p:txBody>
      </p:sp>
    </p:spTree>
    <p:extLst>
      <p:ext uri="{BB962C8B-B14F-4D97-AF65-F5344CB8AC3E}">
        <p14:creationId xmlns:p14="http://schemas.microsoft.com/office/powerpoint/2010/main" val="294078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2D120-F810-AA9B-490D-98343C90B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CB6D1-2A4D-0D73-588F-36B295A3317F}"/>
              </a:ext>
            </a:extLst>
          </p:cNvPr>
          <p:cNvSpPr>
            <a:spLocks noGrp="1"/>
          </p:cNvSpPr>
          <p:nvPr>
            <p:ph type="title"/>
          </p:nvPr>
        </p:nvSpPr>
        <p:spPr>
          <a:xfrm>
            <a:off x="954616" y="333375"/>
            <a:ext cx="10515600" cy="1325563"/>
          </a:xfrm>
        </p:spPr>
        <p:txBody>
          <a:bodyPr/>
          <a:lstStyle/>
          <a:p>
            <a:pPr algn="ctr"/>
            <a:r>
              <a:rPr lang="en-US"/>
              <a:t>What should private schools do to comply with this new law?</a:t>
            </a:r>
          </a:p>
        </p:txBody>
      </p:sp>
      <p:sp>
        <p:nvSpPr>
          <p:cNvPr id="6" name="Content Placeholder 2">
            <a:extLst>
              <a:ext uri="{FF2B5EF4-FFF2-40B4-BE49-F238E27FC236}">
                <a16:creationId xmlns:a16="http://schemas.microsoft.com/office/drawing/2014/main" id="{A8177451-0833-A36C-AC8C-8ED1E4B58514}"/>
              </a:ext>
            </a:extLst>
          </p:cNvPr>
          <p:cNvSpPr txBox="1">
            <a:spLocks/>
          </p:cNvSpPr>
          <p:nvPr/>
        </p:nvSpPr>
        <p:spPr>
          <a:xfrm>
            <a:off x="944679" y="1715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
        <p:nvSpPr>
          <p:cNvPr id="3" name="Content Placeholder 2">
            <a:extLst>
              <a:ext uri="{FF2B5EF4-FFF2-40B4-BE49-F238E27FC236}">
                <a16:creationId xmlns:a16="http://schemas.microsoft.com/office/drawing/2014/main" id="{CE47CC9B-A823-D02F-491E-AE27FFFB5AA4}"/>
              </a:ext>
            </a:extLst>
          </p:cNvPr>
          <p:cNvSpPr>
            <a:spLocks noGrp="1"/>
          </p:cNvSpPr>
          <p:nvPr>
            <p:ph sz="half" idx="1"/>
          </p:nvPr>
        </p:nvSpPr>
        <p:spPr>
          <a:xfrm>
            <a:off x="838199" y="2333625"/>
            <a:ext cx="10515600" cy="2795588"/>
          </a:xfrm>
        </p:spPr>
        <p:txBody>
          <a:bodyPr vert="horz" lIns="91440" tIns="45720" rIns="91440" bIns="45720" rtlCol="0" anchor="t">
            <a:normAutofit/>
          </a:bodyPr>
          <a:lstStyle/>
          <a:p>
            <a:pPr marL="0" indent="0">
              <a:buNone/>
            </a:pPr>
            <a:r>
              <a:rPr lang="en-US"/>
              <a:t>Annual Notice</a:t>
            </a:r>
            <a:r>
              <a:rPr lang="en-US">
                <a:solidFill>
                  <a:schemeClr val="accent1"/>
                </a:solidFill>
              </a:rPr>
              <a:t>*</a:t>
            </a:r>
          </a:p>
          <a:p>
            <a:r>
              <a:rPr lang="en-US" sz="2000">
                <a:latin typeface="Century Schoolbook"/>
              </a:rPr>
              <a:t>Each year, parents and school staff will be given updated contact information for any of the report designees. This information must also be posted in an online location accessible to parents.</a:t>
            </a:r>
          </a:p>
          <a:p>
            <a:r>
              <a:rPr lang="en-US" sz="2000">
                <a:latin typeface="Century Schoolbook"/>
              </a:rPr>
              <a:t>If the board adopts a uniform report document to be used, then that document must also be included in the annual notice and posted in an online location accessible to parents.</a:t>
            </a:r>
          </a:p>
          <a:p>
            <a:pPr lvl="1"/>
            <a:endParaRPr lang="en-US"/>
          </a:p>
          <a:p>
            <a:pPr marL="457200" lvl="1" indent="0">
              <a:buNone/>
            </a:pPr>
            <a:endParaRPr lang="en-US"/>
          </a:p>
          <a:p>
            <a:pPr marL="457200" lvl="1" indent="0">
              <a:buNone/>
            </a:pPr>
            <a:endParaRPr lang="en-US"/>
          </a:p>
        </p:txBody>
      </p:sp>
      <p:sp>
        <p:nvSpPr>
          <p:cNvPr id="5" name="Content Placeholder 2">
            <a:extLst>
              <a:ext uri="{FF2B5EF4-FFF2-40B4-BE49-F238E27FC236}">
                <a16:creationId xmlns:a16="http://schemas.microsoft.com/office/drawing/2014/main" id="{E376841F-230A-E59E-E849-4B42626D8DA3}"/>
              </a:ext>
            </a:extLst>
          </p:cNvPr>
          <p:cNvSpPr txBox="1">
            <a:spLocks/>
          </p:cNvSpPr>
          <p:nvPr/>
        </p:nvSpPr>
        <p:spPr>
          <a:xfrm>
            <a:off x="838844" y="6160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1"/>
                </a:solidFill>
                <a:latin typeface="Century Schoolbook"/>
                <a:ea typeface="Calibri"/>
                <a:cs typeface="Calibri"/>
              </a:rPr>
              <a:t>*best practice, not required explicitly by this new law.</a:t>
            </a:r>
          </a:p>
        </p:txBody>
      </p:sp>
    </p:spTree>
    <p:extLst>
      <p:ext uri="{BB962C8B-B14F-4D97-AF65-F5344CB8AC3E}">
        <p14:creationId xmlns:p14="http://schemas.microsoft.com/office/powerpoint/2010/main" val="319940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4FCF-A112-618E-5B64-E38A5A5D3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99F23-D226-5624-4E37-9E7CC1F30418}"/>
              </a:ext>
            </a:extLst>
          </p:cNvPr>
          <p:cNvSpPr>
            <a:spLocks noGrp="1"/>
          </p:cNvSpPr>
          <p:nvPr>
            <p:ph type="title"/>
          </p:nvPr>
        </p:nvSpPr>
        <p:spPr>
          <a:xfrm>
            <a:off x="954616" y="333375"/>
            <a:ext cx="10515600" cy="1325563"/>
          </a:xfrm>
        </p:spPr>
        <p:txBody>
          <a:bodyPr/>
          <a:lstStyle/>
          <a:p>
            <a:pPr algn="ctr"/>
            <a:r>
              <a:rPr lang="en-US"/>
              <a:t>What should private schools do to comply with this new law?</a:t>
            </a:r>
          </a:p>
        </p:txBody>
      </p:sp>
      <p:sp>
        <p:nvSpPr>
          <p:cNvPr id="6" name="Content Placeholder 2">
            <a:extLst>
              <a:ext uri="{FF2B5EF4-FFF2-40B4-BE49-F238E27FC236}">
                <a16:creationId xmlns:a16="http://schemas.microsoft.com/office/drawing/2014/main" id="{9F15B65C-6C86-39AE-1429-4D0CDBED17B7}"/>
              </a:ext>
            </a:extLst>
          </p:cNvPr>
          <p:cNvSpPr txBox="1">
            <a:spLocks/>
          </p:cNvSpPr>
          <p:nvPr/>
        </p:nvSpPr>
        <p:spPr>
          <a:xfrm>
            <a:off x="944679" y="1715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accent1"/>
                </a:solidFill>
                <a:latin typeface="Century Schoolbook"/>
                <a:ea typeface="Calibri"/>
                <a:cs typeface="Calibri"/>
              </a:rPr>
              <a:t>WILL's Act 57 Model Policy</a:t>
            </a:r>
          </a:p>
        </p:txBody>
      </p:sp>
      <p:sp>
        <p:nvSpPr>
          <p:cNvPr id="3" name="Content Placeholder 2">
            <a:extLst>
              <a:ext uri="{FF2B5EF4-FFF2-40B4-BE49-F238E27FC236}">
                <a16:creationId xmlns:a16="http://schemas.microsoft.com/office/drawing/2014/main" id="{82DDE9EB-1A14-BE82-6E00-CCCD18EC831F}"/>
              </a:ext>
            </a:extLst>
          </p:cNvPr>
          <p:cNvSpPr>
            <a:spLocks noGrp="1"/>
          </p:cNvSpPr>
          <p:nvPr>
            <p:ph sz="half" idx="1"/>
          </p:nvPr>
        </p:nvSpPr>
        <p:spPr>
          <a:xfrm>
            <a:off x="838199" y="2481792"/>
            <a:ext cx="10515600" cy="3462338"/>
          </a:xfrm>
        </p:spPr>
        <p:txBody>
          <a:bodyPr vert="horz" lIns="91440" tIns="45720" rIns="91440" bIns="45720" rtlCol="0" anchor="t">
            <a:normAutofit lnSpcReduction="10000"/>
          </a:bodyPr>
          <a:lstStyle/>
          <a:p>
            <a:pPr marL="0" indent="0">
              <a:buNone/>
            </a:pPr>
            <a:r>
              <a:rPr lang="en-US"/>
              <a:t>Reports of conduct not covered by this policy</a:t>
            </a:r>
            <a:r>
              <a:rPr lang="en-US">
                <a:solidFill>
                  <a:schemeClr val="accent1"/>
                </a:solidFill>
              </a:rPr>
              <a:t>*</a:t>
            </a:r>
          </a:p>
          <a:p>
            <a:r>
              <a:rPr lang="en-US" sz="2000">
                <a:latin typeface="Century Schoolbook"/>
              </a:rPr>
              <a:t>If the report designee receives a report that does not allege sexual misconduct by a school staff member or volunteer, a conviction of a serious child sex offense by a school staff member or volunteer, or sex offender has captured a representation of a minor pupil, but does allege a situation or incident that could trigger the mandated reporting requirement under Wis. Ch. 48, then the report designee must follow the mandated reporter procedure described by statute.</a:t>
            </a:r>
          </a:p>
          <a:p>
            <a:r>
              <a:rPr lang="en-US" sz="2000">
                <a:latin typeface="Century Schoolbook"/>
              </a:rPr>
              <a:t>If the report designee receives a report that does not allege conduct that triggers this policy, nor does the conduct trigger mandated reporting requirements, the report designee shall follow the school’s internal investigation procedures for employee or volunteer misconduct.</a:t>
            </a:r>
          </a:p>
          <a:p>
            <a:endParaRPr lang="en-US" sz="2000">
              <a:latin typeface="Century Schoolbook"/>
            </a:endParaRPr>
          </a:p>
          <a:p>
            <a:pPr lvl="1"/>
            <a:endParaRPr lang="en-US"/>
          </a:p>
          <a:p>
            <a:pPr marL="457200" lvl="1" indent="0">
              <a:buNone/>
            </a:pPr>
            <a:endParaRPr lang="en-US"/>
          </a:p>
          <a:p>
            <a:pPr marL="457200" lvl="1" indent="0">
              <a:buNone/>
            </a:pPr>
            <a:endParaRPr lang="en-US"/>
          </a:p>
        </p:txBody>
      </p:sp>
      <p:sp>
        <p:nvSpPr>
          <p:cNvPr id="5" name="Content Placeholder 2">
            <a:extLst>
              <a:ext uri="{FF2B5EF4-FFF2-40B4-BE49-F238E27FC236}">
                <a16:creationId xmlns:a16="http://schemas.microsoft.com/office/drawing/2014/main" id="{77A08C5D-E5B0-F856-ACF2-93C461291320}"/>
              </a:ext>
            </a:extLst>
          </p:cNvPr>
          <p:cNvSpPr txBox="1">
            <a:spLocks/>
          </p:cNvSpPr>
          <p:nvPr/>
        </p:nvSpPr>
        <p:spPr>
          <a:xfrm>
            <a:off x="838844" y="6160951"/>
            <a:ext cx="10526182" cy="5122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chemeClr val="accent1"/>
                </a:solidFill>
                <a:latin typeface="Century Schoolbook"/>
                <a:ea typeface="Calibri"/>
                <a:cs typeface="Calibri"/>
              </a:rPr>
              <a:t>*best practice, not required explicitly by this new law.</a:t>
            </a:r>
          </a:p>
        </p:txBody>
      </p:sp>
    </p:spTree>
    <p:extLst>
      <p:ext uri="{BB962C8B-B14F-4D97-AF65-F5344CB8AC3E}">
        <p14:creationId xmlns:p14="http://schemas.microsoft.com/office/powerpoint/2010/main" val="185030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6396-D7CA-864F-A1F6-B95104699F58}"/>
              </a:ext>
            </a:extLst>
          </p:cNvPr>
          <p:cNvSpPr>
            <a:spLocks noGrp="1"/>
          </p:cNvSpPr>
          <p:nvPr>
            <p:ph type="title"/>
          </p:nvPr>
        </p:nvSpPr>
        <p:spPr/>
        <p:txBody>
          <a:bodyPr/>
          <a:lstStyle/>
          <a:p>
            <a:pPr algn="ctr"/>
            <a:r>
              <a:rPr lang="en-US"/>
              <a:t>Questions and Discussion</a:t>
            </a:r>
          </a:p>
        </p:txBody>
      </p:sp>
      <p:pic>
        <p:nvPicPr>
          <p:cNvPr id="4" name="Picture 3">
            <a:extLst>
              <a:ext uri="{FF2B5EF4-FFF2-40B4-BE49-F238E27FC236}">
                <a16:creationId xmlns:a16="http://schemas.microsoft.com/office/drawing/2014/main" id="{530595AA-FC82-864E-9C1D-1B97A6F5B885}"/>
              </a:ext>
            </a:extLst>
          </p:cNvPr>
          <p:cNvPicPr>
            <a:picLocks noChangeAspect="1"/>
          </p:cNvPicPr>
          <p:nvPr/>
        </p:nvPicPr>
        <p:blipFill>
          <a:blip r:embed="rId2"/>
          <a:stretch>
            <a:fillRect/>
          </a:stretch>
        </p:blipFill>
        <p:spPr>
          <a:xfrm>
            <a:off x="3115401" y="1891410"/>
            <a:ext cx="5961198" cy="3974132"/>
          </a:xfrm>
          <a:prstGeom prst="rect">
            <a:avLst/>
          </a:prstGeom>
        </p:spPr>
      </p:pic>
    </p:spTree>
    <p:extLst>
      <p:ext uri="{BB962C8B-B14F-4D97-AF65-F5344CB8AC3E}">
        <p14:creationId xmlns:p14="http://schemas.microsoft.com/office/powerpoint/2010/main" val="236402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02C07-06EA-84A3-3B0D-7156899BFFC3}"/>
              </a:ext>
            </a:extLst>
          </p:cNvPr>
          <p:cNvPicPr>
            <a:picLocks noChangeAspect="1"/>
          </p:cNvPicPr>
          <p:nvPr/>
        </p:nvPicPr>
        <p:blipFill rotWithShape="1">
          <a:blip r:embed="rId3">
            <a:alphaModFix amt="68000"/>
          </a:blip>
          <a:srcRect l="1391" t="8218" b="9609"/>
          <a:stretch/>
        </p:blipFill>
        <p:spPr>
          <a:xfrm>
            <a:off x="0" y="0"/>
            <a:ext cx="12344400" cy="6858000"/>
          </a:xfrm>
          <a:prstGeom prst="rect">
            <a:avLst/>
          </a:prstGeom>
        </p:spPr>
      </p:pic>
      <p:sp>
        <p:nvSpPr>
          <p:cNvPr id="3" name="Content Placeholder 2">
            <a:extLst>
              <a:ext uri="{FF2B5EF4-FFF2-40B4-BE49-F238E27FC236}">
                <a16:creationId xmlns:a16="http://schemas.microsoft.com/office/drawing/2014/main" id="{239279BE-B2E7-B8A8-BC2D-8706140A9A3E}"/>
              </a:ext>
            </a:extLst>
          </p:cNvPr>
          <p:cNvSpPr txBox="1">
            <a:spLocks/>
          </p:cNvSpPr>
          <p:nvPr/>
        </p:nvSpPr>
        <p:spPr>
          <a:xfrm>
            <a:off x="617764" y="903188"/>
            <a:ext cx="10956472" cy="5051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latin typeface="Georgia" panose="02040502050405020303" pitchFamily="18" charset="0"/>
                <a:cs typeface="Times New Roman" panose="02020603050405020304" pitchFamily="18" charset="0"/>
              </a:rPr>
              <a:t>The Wisconsin Institute for Law &amp; Liberty (WILL) is a non-profit law and policy center in Milwaukee, Wisconsin. </a:t>
            </a:r>
            <a:br>
              <a:rPr lang="en-US" sz="3200">
                <a:latin typeface="Georgia" panose="02040502050405020303" pitchFamily="18" charset="0"/>
                <a:cs typeface="Times New Roman" panose="02020603050405020304" pitchFamily="18" charset="0"/>
              </a:rPr>
            </a:br>
            <a:endParaRPr lang="en-US" sz="3200">
              <a:latin typeface="Georgia" panose="02040502050405020303" pitchFamily="18" charset="0"/>
              <a:cs typeface="Times New Roman" panose="02020603050405020304" pitchFamily="18" charset="0"/>
            </a:endParaRPr>
          </a:p>
          <a:p>
            <a:pPr marL="0" indent="0" algn="ctr">
              <a:buNone/>
            </a:pPr>
            <a:r>
              <a:rPr lang="en-US" sz="3200">
                <a:latin typeface="Georgia" panose="02040502050405020303" pitchFamily="18" charset="0"/>
                <a:cs typeface="Times New Roman" panose="02020603050405020304" pitchFamily="18" charset="0"/>
              </a:rPr>
              <a:t>Through education, litigation and participation in public discourse, we work to advance limited government, free speech, transparency, and education reform. </a:t>
            </a:r>
          </a:p>
          <a:p>
            <a:pPr marL="0" indent="0" algn="ctr">
              <a:buNone/>
            </a:pPr>
            <a:endParaRPr lang="en-US" sz="3200">
              <a:latin typeface="Georgia" panose="02040502050405020303" pitchFamily="18" charset="0"/>
              <a:cs typeface="Times New Roman" panose="02020603050405020304" pitchFamily="18" charset="0"/>
            </a:endParaRPr>
          </a:p>
          <a:p>
            <a:pPr marL="0" indent="0" algn="ctr">
              <a:buNone/>
            </a:pPr>
            <a:r>
              <a:rPr lang="en-US" sz="3200">
                <a:latin typeface="Georgia" panose="02040502050405020303" pitchFamily="18" charset="0"/>
                <a:cs typeface="Times New Roman" panose="02020603050405020304" pitchFamily="18" charset="0"/>
              </a:rPr>
              <a:t>We provide timely and comprehensive policy research to advance education reform, election reform, economic freedom, and policies to advance limited government.</a:t>
            </a:r>
            <a:br>
              <a:rPr lang="en-US" sz="3200">
                <a:latin typeface="Georgia" panose="02040502050405020303" pitchFamily="18" charset="0"/>
                <a:cs typeface="Times New Roman" panose="02020603050405020304" pitchFamily="18" charset="0"/>
              </a:rPr>
            </a:br>
            <a:endParaRPr lang="en-US" sz="320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76199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C5AA2AF-79CD-6A8B-2E2C-B5A76D349303}"/>
              </a:ext>
            </a:extLst>
          </p:cNvPr>
          <p:cNvSpPr txBox="1">
            <a:spLocks/>
          </p:cNvSpPr>
          <p:nvPr/>
        </p:nvSpPr>
        <p:spPr>
          <a:xfrm>
            <a:off x="407648" y="4802916"/>
            <a:ext cx="4044879" cy="132556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Cory Brewer </a:t>
            </a:r>
          </a:p>
          <a:p>
            <a:pPr marL="0" indent="0" algn="ctr">
              <a:buNone/>
            </a:pPr>
            <a:r>
              <a:rPr lang="en-US" sz="2400">
                <a:solidFill>
                  <a:schemeClr val="accent1"/>
                </a:solidFill>
              </a:rPr>
              <a:t>Education Counsel</a:t>
            </a:r>
            <a:endParaRPr lang="en-US">
              <a:solidFill>
                <a:schemeClr val="accent1"/>
              </a:solidFill>
            </a:endParaRPr>
          </a:p>
          <a:p>
            <a:pPr marL="0" indent="0" algn="ctr">
              <a:buNone/>
            </a:pPr>
            <a:r>
              <a:rPr lang="en-US" sz="2400"/>
              <a:t>Cbrewer@will-law.org</a:t>
            </a:r>
            <a:endParaRPr lang="en-US"/>
          </a:p>
        </p:txBody>
      </p:sp>
      <p:sp>
        <p:nvSpPr>
          <p:cNvPr id="11" name="Content Placeholder 2">
            <a:extLst>
              <a:ext uri="{FF2B5EF4-FFF2-40B4-BE49-F238E27FC236}">
                <a16:creationId xmlns:a16="http://schemas.microsoft.com/office/drawing/2014/main" id="{A065AD98-F09C-B0A2-B59D-18E4C671E851}"/>
              </a:ext>
            </a:extLst>
          </p:cNvPr>
          <p:cNvSpPr txBox="1">
            <a:spLocks/>
          </p:cNvSpPr>
          <p:nvPr/>
        </p:nvSpPr>
        <p:spPr>
          <a:xfrm>
            <a:off x="7555468" y="4852487"/>
            <a:ext cx="4044879" cy="132556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Lauren Greuel</a:t>
            </a:r>
          </a:p>
          <a:p>
            <a:pPr marL="0" indent="0" algn="ctr">
              <a:buNone/>
            </a:pPr>
            <a:r>
              <a:rPr lang="en-US" sz="2400">
                <a:solidFill>
                  <a:schemeClr val="accent1"/>
                </a:solidFill>
              </a:rPr>
              <a:t>Associate Counsel</a:t>
            </a:r>
          </a:p>
          <a:p>
            <a:pPr marL="0" indent="0" algn="ctr">
              <a:buNone/>
            </a:pPr>
            <a:r>
              <a:rPr lang="en-US" sz="2400"/>
              <a:t>Lauren@will-law.org</a:t>
            </a:r>
          </a:p>
        </p:txBody>
      </p:sp>
      <p:sp>
        <p:nvSpPr>
          <p:cNvPr id="3" name="TextBox 2">
            <a:extLst>
              <a:ext uri="{FF2B5EF4-FFF2-40B4-BE49-F238E27FC236}">
                <a16:creationId xmlns:a16="http://schemas.microsoft.com/office/drawing/2014/main" id="{69543A04-FBE2-7B39-AB8A-FB6C00DDCAD0}"/>
              </a:ext>
            </a:extLst>
          </p:cNvPr>
          <p:cNvSpPr txBox="1"/>
          <p:nvPr/>
        </p:nvSpPr>
        <p:spPr>
          <a:xfrm>
            <a:off x="5050698" y="5668910"/>
            <a:ext cx="20905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C00000"/>
                </a:solidFill>
              </a:rPr>
              <a:t>will-law.org</a:t>
            </a:r>
          </a:p>
        </p:txBody>
      </p:sp>
      <p:pic>
        <p:nvPicPr>
          <p:cNvPr id="12" name="Picture 11" descr="A thank you sign with a red white and blue ribbon&#10;&#10;AI-generated content may be incorrect.">
            <a:extLst>
              <a:ext uri="{FF2B5EF4-FFF2-40B4-BE49-F238E27FC236}">
                <a16:creationId xmlns:a16="http://schemas.microsoft.com/office/drawing/2014/main" id="{204D9FA2-EC0A-C20D-7DCA-CAF793144FE2}"/>
              </a:ext>
            </a:extLst>
          </p:cNvPr>
          <p:cNvPicPr>
            <a:picLocks noChangeAspect="1"/>
          </p:cNvPicPr>
          <p:nvPr/>
        </p:nvPicPr>
        <p:blipFill>
          <a:blip r:embed="rId2"/>
          <a:stretch>
            <a:fillRect/>
          </a:stretch>
        </p:blipFill>
        <p:spPr>
          <a:xfrm>
            <a:off x="3594100" y="0"/>
            <a:ext cx="5003800" cy="3429000"/>
          </a:xfrm>
          <a:prstGeom prst="rect">
            <a:avLst/>
          </a:prstGeom>
        </p:spPr>
      </p:pic>
      <p:pic>
        <p:nvPicPr>
          <p:cNvPr id="7" name="Picture 6" descr="A person in a suit&#10;&#10;AI-generated content may be incorrect.">
            <a:extLst>
              <a:ext uri="{FF2B5EF4-FFF2-40B4-BE49-F238E27FC236}">
                <a16:creationId xmlns:a16="http://schemas.microsoft.com/office/drawing/2014/main" id="{F3A2151E-75A5-CA09-3584-01709C54B4C7}"/>
              </a:ext>
            </a:extLst>
          </p:cNvPr>
          <p:cNvPicPr>
            <a:picLocks noChangeAspect="1"/>
          </p:cNvPicPr>
          <p:nvPr/>
        </p:nvPicPr>
        <p:blipFill>
          <a:blip r:embed="rId3"/>
          <a:srcRect t="6395" r="-363" b="24471"/>
          <a:stretch>
            <a:fillRect/>
          </a:stretch>
        </p:blipFill>
        <p:spPr>
          <a:xfrm>
            <a:off x="1402729" y="2428699"/>
            <a:ext cx="2060869" cy="2130204"/>
          </a:xfrm>
          <a:prstGeom prst="ellipse">
            <a:avLst/>
          </a:prstGeom>
        </p:spPr>
      </p:pic>
      <p:pic>
        <p:nvPicPr>
          <p:cNvPr id="10" name="Picture 4" descr="A person with long blonde hair&#10;&#10;AI-generated content may be incorrect.">
            <a:extLst>
              <a:ext uri="{FF2B5EF4-FFF2-40B4-BE49-F238E27FC236}">
                <a16:creationId xmlns:a16="http://schemas.microsoft.com/office/drawing/2014/main" id="{C20F57F5-63F3-E001-E9E2-725AD3D98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65" t="9688" r="1382" b="25646"/>
          <a:stretch>
            <a:fillRect/>
          </a:stretch>
        </p:blipFill>
        <p:spPr bwMode="auto">
          <a:xfrm>
            <a:off x="8500496" y="2591182"/>
            <a:ext cx="2028480" cy="2129074"/>
          </a:xfrm>
          <a:prstGeom prst="ellipse">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942D6E5-A533-7D79-3A13-9A8EACAB0C7C}"/>
              </a:ext>
            </a:extLst>
          </p:cNvPr>
          <p:cNvSpPr txBox="1"/>
          <p:nvPr/>
        </p:nvSpPr>
        <p:spPr>
          <a:xfrm>
            <a:off x="4186463" y="3327400"/>
            <a:ext cx="3819071" cy="1390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solidFill>
              </a:rPr>
              <a:t>If you have additional questions, you can reach us at:</a:t>
            </a:r>
          </a:p>
        </p:txBody>
      </p:sp>
    </p:spTree>
    <p:extLst>
      <p:ext uri="{BB962C8B-B14F-4D97-AF65-F5344CB8AC3E}">
        <p14:creationId xmlns:p14="http://schemas.microsoft.com/office/powerpoint/2010/main" val="372241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1B43"/>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F283C-E507-671A-A74D-932E98FC7227}"/>
              </a:ext>
            </a:extLst>
          </p:cNvPr>
          <p:cNvSpPr>
            <a:spLocks noGrp="1"/>
          </p:cNvSpPr>
          <p:nvPr>
            <p:ph type="title"/>
          </p:nvPr>
        </p:nvSpPr>
        <p:spPr>
          <a:xfrm>
            <a:off x="462721" y="482203"/>
            <a:ext cx="4171623" cy="1322509"/>
          </a:xfrm>
        </p:spPr>
        <p:txBody>
          <a:bodyPr vert="horz" lIns="91440" tIns="45720" rIns="91440" bIns="45720" rtlCol="0" anchor="ctr">
            <a:normAutofit/>
          </a:bodyPr>
          <a:lstStyle/>
          <a:p>
            <a:pPr algn="ctr"/>
            <a:r>
              <a:rPr lang="en-US" sz="4000"/>
              <a:t>Presentation Roadmap</a:t>
            </a:r>
            <a:endParaRPr lang="en-US"/>
          </a:p>
        </p:txBody>
      </p:sp>
      <p:sp>
        <p:nvSpPr>
          <p:cNvPr id="3" name="Content Placeholder 2">
            <a:extLst>
              <a:ext uri="{FF2B5EF4-FFF2-40B4-BE49-F238E27FC236}">
                <a16:creationId xmlns:a16="http://schemas.microsoft.com/office/drawing/2014/main" id="{CA995AEF-D8E0-5CB0-6E24-F0A597B4F82D}"/>
              </a:ext>
            </a:extLst>
          </p:cNvPr>
          <p:cNvSpPr>
            <a:spLocks noGrp="1"/>
          </p:cNvSpPr>
          <p:nvPr>
            <p:ph sz="half" idx="1"/>
          </p:nvPr>
        </p:nvSpPr>
        <p:spPr>
          <a:xfrm>
            <a:off x="39349" y="1800278"/>
            <a:ext cx="5019953" cy="4451556"/>
          </a:xfrm>
        </p:spPr>
        <p:txBody>
          <a:bodyPr vert="horz" lIns="91440" tIns="45720" rIns="91440" bIns="45720" rtlCol="0" anchor="t">
            <a:noAutofit/>
          </a:bodyPr>
          <a:lstStyle/>
          <a:p>
            <a:pPr marL="285750" indent="0">
              <a:buNone/>
            </a:pPr>
            <a:endParaRPr lang="en-US"/>
          </a:p>
          <a:p>
            <a:pPr marL="514350"/>
            <a:r>
              <a:rPr lang="en-US"/>
              <a:t>What Act 57 actually says </a:t>
            </a:r>
          </a:p>
          <a:p>
            <a:pPr marL="514350"/>
            <a:r>
              <a:rPr lang="en-US"/>
              <a:t>What our model policy includes––what is best practice and what is required? </a:t>
            </a:r>
          </a:p>
          <a:p>
            <a:pPr marL="514350"/>
            <a:r>
              <a:rPr lang="en-US"/>
              <a:t>Q&amp;A</a:t>
            </a:r>
          </a:p>
          <a:p>
            <a:pPr marL="514350"/>
            <a:endParaRPr lang="en-US" sz="1700">
              <a:solidFill>
                <a:schemeClr val="tx1"/>
              </a:solidFill>
            </a:endParaRPr>
          </a:p>
        </p:txBody>
      </p:sp>
      <p:pic>
        <p:nvPicPr>
          <p:cNvPr id="4" name="Picture 3" descr="Door County Winding Road: A Year In The Life - Luke Collins Photography">
            <a:extLst>
              <a:ext uri="{FF2B5EF4-FFF2-40B4-BE49-F238E27FC236}">
                <a16:creationId xmlns:a16="http://schemas.microsoft.com/office/drawing/2014/main" id="{78B14C54-9407-5552-5698-E7CC71DBA0DC}"/>
              </a:ext>
            </a:extLst>
          </p:cNvPr>
          <p:cNvPicPr>
            <a:picLocks noChangeAspect="1"/>
          </p:cNvPicPr>
          <p:nvPr/>
        </p:nvPicPr>
        <p:blipFill>
          <a:blip r:embed="rId3"/>
          <a:stretch>
            <a:fillRect/>
          </a:stretch>
        </p:blipFill>
        <p:spPr>
          <a:xfrm>
            <a:off x="5011947" y="-9"/>
            <a:ext cx="7185802" cy="6858017"/>
          </a:xfrm>
          <a:prstGeom prst="rect">
            <a:avLst/>
          </a:prstGeom>
        </p:spPr>
      </p:pic>
    </p:spTree>
    <p:extLst>
      <p:ext uri="{BB962C8B-B14F-4D97-AF65-F5344CB8AC3E}">
        <p14:creationId xmlns:p14="http://schemas.microsoft.com/office/powerpoint/2010/main" val="309307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E5D1-1F75-9B09-F3B2-14333509925E}"/>
              </a:ext>
            </a:extLst>
          </p:cNvPr>
          <p:cNvSpPr>
            <a:spLocks noGrp="1"/>
          </p:cNvSpPr>
          <p:nvPr>
            <p:ph type="title"/>
          </p:nvPr>
        </p:nvSpPr>
        <p:spPr>
          <a:xfrm>
            <a:off x="838200" y="365125"/>
            <a:ext cx="10515600" cy="838730"/>
          </a:xfrm>
        </p:spPr>
        <p:txBody>
          <a:bodyPr/>
          <a:lstStyle/>
          <a:p>
            <a:pPr algn="ctr"/>
            <a:r>
              <a:rPr lang="en-US"/>
              <a:t>Why did Gov. Evers sign this into law?</a:t>
            </a:r>
          </a:p>
        </p:txBody>
      </p:sp>
      <p:sp>
        <p:nvSpPr>
          <p:cNvPr id="3" name="Content Placeholder 2">
            <a:extLst>
              <a:ext uri="{FF2B5EF4-FFF2-40B4-BE49-F238E27FC236}">
                <a16:creationId xmlns:a16="http://schemas.microsoft.com/office/drawing/2014/main" id="{1FF0F149-FF7D-3AE6-8144-B07479244F5F}"/>
              </a:ext>
            </a:extLst>
          </p:cNvPr>
          <p:cNvSpPr>
            <a:spLocks noGrp="1"/>
          </p:cNvSpPr>
          <p:nvPr>
            <p:ph sz="half" idx="1"/>
          </p:nvPr>
        </p:nvSpPr>
        <p:spPr>
          <a:xfrm>
            <a:off x="1209155" y="3311955"/>
            <a:ext cx="9838266" cy="2467505"/>
          </a:xfrm>
        </p:spPr>
        <p:txBody>
          <a:bodyPr vert="horz" lIns="91440" tIns="45720" rIns="91440" bIns="45720" rtlCol="0" anchor="t">
            <a:normAutofit fontScale="85000" lnSpcReduction="10000"/>
          </a:bodyPr>
          <a:lstStyle/>
          <a:p>
            <a:pPr marL="0" indent="0">
              <a:buNone/>
            </a:pPr>
            <a:r>
              <a:rPr lang="en-US"/>
              <a:t>"</a:t>
            </a:r>
            <a:r>
              <a:rPr lang="en-US">
                <a:latin typeface="Century Schoolbook"/>
                <a:cs typeface="Times New Roman"/>
              </a:rPr>
              <a:t>Doing everything we can to keep our kids safe at school, at home, and in our communities is a top priority for me, as well as our schools and education professionals, who are frontlines of doing what’s best for our kids every day,” said Gov. Evers. “This bill will strengthen transparency by making sure parents and family members are notified if any misconduct at school affects their kids’ safety or well-being and bolster accountability by ensuring they know what their rights are and what their kids’ rights are."</a:t>
            </a:r>
            <a:endParaRPr lang="en-US" sz="1200">
              <a:latin typeface="Century Schoolbook"/>
              <a:cs typeface="Times New Roman"/>
            </a:endParaRPr>
          </a:p>
        </p:txBody>
      </p:sp>
      <p:pic>
        <p:nvPicPr>
          <p:cNvPr id="5" name="Picture 4" descr="A close-up of a sign&#10;&#10;AI-generated content may be incorrect.">
            <a:extLst>
              <a:ext uri="{FF2B5EF4-FFF2-40B4-BE49-F238E27FC236}">
                <a16:creationId xmlns:a16="http://schemas.microsoft.com/office/drawing/2014/main" id="{754D2234-F069-012F-15C9-3397CAC9A514}"/>
              </a:ext>
            </a:extLst>
          </p:cNvPr>
          <p:cNvPicPr>
            <a:picLocks noChangeAspect="1"/>
          </p:cNvPicPr>
          <p:nvPr/>
        </p:nvPicPr>
        <p:blipFill>
          <a:blip r:embed="rId2"/>
          <a:stretch>
            <a:fillRect/>
          </a:stretch>
        </p:blipFill>
        <p:spPr>
          <a:xfrm>
            <a:off x="1005416" y="1473986"/>
            <a:ext cx="10181167" cy="1429581"/>
          </a:xfrm>
          <a:prstGeom prst="rect">
            <a:avLst/>
          </a:prstGeom>
        </p:spPr>
      </p:pic>
      <p:sp>
        <p:nvSpPr>
          <p:cNvPr id="8" name="TextBox 7">
            <a:extLst>
              <a:ext uri="{FF2B5EF4-FFF2-40B4-BE49-F238E27FC236}">
                <a16:creationId xmlns:a16="http://schemas.microsoft.com/office/drawing/2014/main" id="{8748080A-0409-CD54-BC51-29CD1A879484}"/>
              </a:ext>
            </a:extLst>
          </p:cNvPr>
          <p:cNvSpPr txBox="1"/>
          <p:nvPr/>
        </p:nvSpPr>
        <p:spPr>
          <a:xfrm>
            <a:off x="3258087" y="5789514"/>
            <a:ext cx="5740400"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accent6">
                    <a:lumMod val="40000"/>
                    <a:lumOff val="60000"/>
                  </a:schemeClr>
                </a:solidFill>
                <a:ea typeface="+mn-lt"/>
                <a:cs typeface="+mn-lt"/>
              </a:rPr>
              <a:t>https://content.govdelivery.com/accounts/WIGOV/bulletins/3fedde4</a:t>
            </a:r>
            <a:endParaRPr lang="en-US" sz="1400">
              <a:solidFill>
                <a:schemeClr val="accent6">
                  <a:lumMod val="40000"/>
                  <a:lumOff val="60000"/>
                </a:schemeClr>
              </a:solidFill>
            </a:endParaRPr>
          </a:p>
        </p:txBody>
      </p:sp>
    </p:spTree>
    <p:extLst>
      <p:ext uri="{BB962C8B-B14F-4D97-AF65-F5344CB8AC3E}">
        <p14:creationId xmlns:p14="http://schemas.microsoft.com/office/powerpoint/2010/main" val="294158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462D3-A1AA-A336-5E73-7F64667F3E08}"/>
              </a:ext>
            </a:extLst>
          </p:cNvPr>
          <p:cNvSpPr>
            <a:spLocks noGrp="1"/>
          </p:cNvSpPr>
          <p:nvPr>
            <p:ph sz="half" idx="1"/>
          </p:nvPr>
        </p:nvSpPr>
        <p:spPr>
          <a:xfrm>
            <a:off x="922149" y="1179862"/>
            <a:ext cx="10515599" cy="1845779"/>
          </a:xfrm>
        </p:spPr>
        <p:txBody>
          <a:bodyPr vert="horz" lIns="91440" tIns="45720" rIns="91440" bIns="45720" rtlCol="0" anchor="t">
            <a:noAutofit/>
          </a:bodyPr>
          <a:lstStyle/>
          <a:p>
            <a:pPr marL="0" indent="0">
              <a:buNone/>
            </a:pPr>
            <a:r>
              <a:rPr lang="en-US" sz="2400">
                <a:latin typeface="Century Schoolbook"/>
                <a:ea typeface="Calibri"/>
                <a:cs typeface="Calibri"/>
              </a:rPr>
              <a:t>"</a:t>
            </a:r>
            <a:r>
              <a:rPr lang="en-US" sz="2400">
                <a:latin typeface="Century Schoolbook"/>
                <a:ea typeface="Calibri"/>
                <a:cs typeface="Times"/>
              </a:rPr>
              <a:t> Each...governing body of a private school...shall, after receiving a report that alleges any of the following, notify the parent or guardian of each pupil alleged to be a victim, target, or recipient of the alleged conduct if the individual...who received the report determines there is reasonable cause to suspect that the alleged conduct occurred."</a:t>
            </a:r>
            <a:endParaRPr lang="en-US" sz="2400">
              <a:latin typeface="Century Schoolbook"/>
              <a:ea typeface="Calibri"/>
            </a:endParaRPr>
          </a:p>
        </p:txBody>
      </p:sp>
      <p:sp>
        <p:nvSpPr>
          <p:cNvPr id="6" name="Title 1">
            <a:extLst>
              <a:ext uri="{FF2B5EF4-FFF2-40B4-BE49-F238E27FC236}">
                <a16:creationId xmlns:a16="http://schemas.microsoft.com/office/drawing/2014/main" id="{5DAE3D11-258A-C259-68B5-E8672DEF39CE}"/>
              </a:ext>
            </a:extLst>
          </p:cNvPr>
          <p:cNvSpPr txBox="1">
            <a:spLocks/>
          </p:cNvSpPr>
          <p:nvPr/>
        </p:nvSpPr>
        <p:spPr>
          <a:xfrm>
            <a:off x="922149" y="203684"/>
            <a:ext cx="10515600" cy="838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lgn="ctr"/>
            <a:r>
              <a:rPr lang="en-US"/>
              <a:t>What does Act 57 actually say?</a:t>
            </a:r>
          </a:p>
        </p:txBody>
      </p:sp>
      <p:sp>
        <p:nvSpPr>
          <p:cNvPr id="11" name="Content Placeholder 2">
            <a:extLst>
              <a:ext uri="{FF2B5EF4-FFF2-40B4-BE49-F238E27FC236}">
                <a16:creationId xmlns:a16="http://schemas.microsoft.com/office/drawing/2014/main" id="{B401905C-C651-73B7-20BD-E070AF474A24}"/>
              </a:ext>
            </a:extLst>
          </p:cNvPr>
          <p:cNvSpPr txBox="1">
            <a:spLocks/>
          </p:cNvSpPr>
          <p:nvPr/>
        </p:nvSpPr>
        <p:spPr>
          <a:xfrm>
            <a:off x="3657603" y="3024160"/>
            <a:ext cx="4878089" cy="6252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chemeClr val="accent1"/>
                </a:solidFill>
                <a:latin typeface="Century Schoolbook"/>
                <a:ea typeface="Calibri"/>
                <a:cs typeface="Calibri"/>
              </a:rPr>
              <a:t>Let's break this down:</a:t>
            </a:r>
            <a:endParaRPr lang="en-US" sz="3600">
              <a:solidFill>
                <a:schemeClr val="accent1"/>
              </a:solidFill>
              <a:latin typeface="Century Schoolbook"/>
              <a:ea typeface="Calibri"/>
              <a:cs typeface="Times"/>
            </a:endParaRPr>
          </a:p>
        </p:txBody>
      </p:sp>
      <p:pic>
        <p:nvPicPr>
          <p:cNvPr id="12" name="Picture 11" descr="A hands holding a puzzle with text on it&#10;&#10;AI-generated content may be incorrect.">
            <a:extLst>
              <a:ext uri="{FF2B5EF4-FFF2-40B4-BE49-F238E27FC236}">
                <a16:creationId xmlns:a16="http://schemas.microsoft.com/office/drawing/2014/main" id="{4776E206-7C0B-736A-61FD-E0610F23DAFB}"/>
              </a:ext>
            </a:extLst>
          </p:cNvPr>
          <p:cNvPicPr>
            <a:picLocks noChangeAspect="1"/>
          </p:cNvPicPr>
          <p:nvPr/>
        </p:nvPicPr>
        <p:blipFill>
          <a:blip r:embed="rId2"/>
          <a:stretch>
            <a:fillRect/>
          </a:stretch>
        </p:blipFill>
        <p:spPr>
          <a:xfrm>
            <a:off x="3874576" y="3738401"/>
            <a:ext cx="4197458" cy="2797283"/>
          </a:xfrm>
          <a:prstGeom prst="rect">
            <a:avLst/>
          </a:prstGeom>
        </p:spPr>
      </p:pic>
    </p:spTree>
    <p:extLst>
      <p:ext uri="{BB962C8B-B14F-4D97-AF65-F5344CB8AC3E}">
        <p14:creationId xmlns:p14="http://schemas.microsoft.com/office/powerpoint/2010/main" val="367887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5EBC8-AE19-11F8-0D18-09588BF4A2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7B0B5-9380-11BC-FFEF-4086CBC940EA}"/>
              </a:ext>
            </a:extLst>
          </p:cNvPr>
          <p:cNvSpPr>
            <a:spLocks noGrp="1"/>
          </p:cNvSpPr>
          <p:nvPr>
            <p:ph sz="half" idx="1"/>
          </p:nvPr>
        </p:nvSpPr>
        <p:spPr>
          <a:xfrm>
            <a:off x="845196" y="1457719"/>
            <a:ext cx="10515599" cy="1845779"/>
          </a:xfrm>
          <a:ln>
            <a:solidFill>
              <a:schemeClr val="bg1"/>
            </a:solidFill>
          </a:ln>
        </p:spPr>
        <p:txBody>
          <a:bodyPr vert="horz" lIns="91440" tIns="45720" rIns="91440" bIns="45720" rtlCol="0" anchor="t">
            <a:noAutofit/>
          </a:bodyPr>
          <a:lstStyle/>
          <a:p>
            <a:pPr marL="0" indent="0">
              <a:buNone/>
            </a:pPr>
            <a:r>
              <a:rPr lang="en-US" sz="2400">
                <a:latin typeface="Century Schoolbook"/>
                <a:ea typeface="Calibri"/>
                <a:cs typeface="Calibri"/>
              </a:rPr>
              <a:t>"</a:t>
            </a:r>
            <a:r>
              <a:rPr lang="en-US" sz="2400">
                <a:latin typeface="Century Schoolbook"/>
                <a:ea typeface="Calibri"/>
                <a:cs typeface="Times"/>
              </a:rPr>
              <a:t> Each...governing body of a private school...shall, after receiving </a:t>
            </a:r>
            <a:r>
              <a:rPr lang="en-US" sz="2400" u="sng">
                <a:solidFill>
                  <a:schemeClr val="accent1"/>
                </a:solidFill>
                <a:latin typeface="Century Schoolbook"/>
                <a:ea typeface="Calibri"/>
                <a:cs typeface="Times"/>
              </a:rPr>
              <a:t>a report that alleges any of the following</a:t>
            </a:r>
            <a:r>
              <a:rPr lang="en-US" sz="2400">
                <a:latin typeface="Century Schoolbook"/>
                <a:ea typeface="Calibri"/>
                <a:cs typeface="Times"/>
              </a:rPr>
              <a:t>, notify the parent or guardian of each pupil alleged to be a victim, target, or recipient of the alleged conduct if the individual...who received the report determines there is reasonable cause to suspect that the alleged conduct occurred."</a:t>
            </a:r>
            <a:endParaRPr lang="en-US" sz="2400">
              <a:latin typeface="Century Schoolbook"/>
              <a:ea typeface="Calibri"/>
            </a:endParaRPr>
          </a:p>
        </p:txBody>
      </p:sp>
      <p:sp>
        <p:nvSpPr>
          <p:cNvPr id="6" name="Title 1">
            <a:extLst>
              <a:ext uri="{FF2B5EF4-FFF2-40B4-BE49-F238E27FC236}">
                <a16:creationId xmlns:a16="http://schemas.microsoft.com/office/drawing/2014/main" id="{7A7A68C6-130F-09E8-4E64-C8EC8ED1072E}"/>
              </a:ext>
            </a:extLst>
          </p:cNvPr>
          <p:cNvSpPr txBox="1">
            <a:spLocks/>
          </p:cNvSpPr>
          <p:nvPr/>
        </p:nvSpPr>
        <p:spPr>
          <a:xfrm>
            <a:off x="838200" y="374811"/>
            <a:ext cx="10515600" cy="838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lgn="ctr"/>
            <a:r>
              <a:rPr lang="en-US"/>
              <a:t>What does Act 57 actually say?</a:t>
            </a:r>
          </a:p>
        </p:txBody>
      </p:sp>
      <p:sp>
        <p:nvSpPr>
          <p:cNvPr id="4" name="Content Placeholder 2">
            <a:extLst>
              <a:ext uri="{FF2B5EF4-FFF2-40B4-BE49-F238E27FC236}">
                <a16:creationId xmlns:a16="http://schemas.microsoft.com/office/drawing/2014/main" id="{54E3E7D4-AC82-F3CA-9348-C4E76A8557AC}"/>
              </a:ext>
            </a:extLst>
          </p:cNvPr>
          <p:cNvSpPr txBox="1">
            <a:spLocks/>
          </p:cNvSpPr>
          <p:nvPr/>
        </p:nvSpPr>
        <p:spPr>
          <a:xfrm>
            <a:off x="997596" y="4340619"/>
            <a:ext cx="10505016" cy="20574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400">
                <a:latin typeface="Century Schoolbook"/>
                <a:ea typeface="Calibri"/>
                <a:cs typeface="Calibri"/>
              </a:rPr>
              <a:t>Sexual misconduct by a school staff member; </a:t>
            </a:r>
            <a:endParaRPr lang="en-US" sz="2400"/>
          </a:p>
          <a:p>
            <a:pPr marL="457200" indent="-457200">
              <a:buAutoNum type="arabicPeriod"/>
            </a:pPr>
            <a:r>
              <a:rPr lang="en-US" sz="2400">
                <a:latin typeface="Century Schoolbook"/>
                <a:ea typeface="Calibri"/>
                <a:cs typeface="Calibri"/>
              </a:rPr>
              <a:t>A conviction of a serious child sex offense by a school staff member or volunteer </a:t>
            </a:r>
            <a:r>
              <a:rPr lang="en-US" sz="2400">
                <a:latin typeface="Century Schoolbook"/>
                <a:ea typeface="Calibri"/>
                <a:cs typeface="Times"/>
              </a:rPr>
              <a:t>that requires the individual to work or interact primarily and directly with children in a manner that would be a felony</a:t>
            </a:r>
            <a:r>
              <a:rPr lang="en-US" sz="2400">
                <a:latin typeface="Century Schoolbook"/>
                <a:ea typeface="Calibri"/>
                <a:cs typeface="Calibri"/>
              </a:rPr>
              <a:t>;</a:t>
            </a:r>
          </a:p>
          <a:p>
            <a:pPr marL="457200" indent="-457200">
              <a:buAutoNum type="arabicPeriod"/>
            </a:pPr>
            <a:r>
              <a:rPr lang="en-US" sz="2400">
                <a:latin typeface="Century Schoolbook"/>
                <a:ea typeface="Calibri"/>
                <a:cs typeface="Calibri"/>
              </a:rPr>
              <a:t>A sex offender has captured a representation of a minor pupil.</a:t>
            </a:r>
          </a:p>
        </p:txBody>
      </p:sp>
      <p:sp>
        <p:nvSpPr>
          <p:cNvPr id="7" name="Content Placeholder 2">
            <a:extLst>
              <a:ext uri="{FF2B5EF4-FFF2-40B4-BE49-F238E27FC236}">
                <a16:creationId xmlns:a16="http://schemas.microsoft.com/office/drawing/2014/main" id="{4B66ED9B-9D63-A54D-ED67-B34584381587}"/>
              </a:ext>
            </a:extLst>
          </p:cNvPr>
          <p:cNvSpPr txBox="1">
            <a:spLocks/>
          </p:cNvSpPr>
          <p:nvPr/>
        </p:nvSpPr>
        <p:spPr>
          <a:xfrm>
            <a:off x="838846" y="3642118"/>
            <a:ext cx="10505016" cy="4381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C00000"/>
                </a:solidFill>
                <a:latin typeface="Century Schoolbook"/>
                <a:ea typeface="Calibri"/>
                <a:cs typeface="Calibri"/>
              </a:rPr>
              <a:t>What conduct is covered by this statute as "any of the following"?</a:t>
            </a:r>
          </a:p>
        </p:txBody>
      </p:sp>
    </p:spTree>
    <p:extLst>
      <p:ext uri="{BB962C8B-B14F-4D97-AF65-F5344CB8AC3E}">
        <p14:creationId xmlns:p14="http://schemas.microsoft.com/office/powerpoint/2010/main" val="199265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8EF9-89E0-1B6D-41FA-0E9A225E65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23547-57EB-472B-1C55-8C39408EEA96}"/>
              </a:ext>
            </a:extLst>
          </p:cNvPr>
          <p:cNvSpPr>
            <a:spLocks noGrp="1"/>
          </p:cNvSpPr>
          <p:nvPr>
            <p:ph sz="half" idx="1"/>
          </p:nvPr>
        </p:nvSpPr>
        <p:spPr>
          <a:xfrm>
            <a:off x="876946" y="1510636"/>
            <a:ext cx="10515599" cy="1845779"/>
          </a:xfrm>
          <a:ln>
            <a:solidFill>
              <a:schemeClr val="bg1"/>
            </a:solidFill>
          </a:ln>
        </p:spPr>
        <p:txBody>
          <a:bodyPr vert="horz" lIns="91440" tIns="45720" rIns="91440" bIns="45720" rtlCol="0" anchor="t">
            <a:noAutofit/>
          </a:bodyPr>
          <a:lstStyle/>
          <a:p>
            <a:pPr marL="0" indent="0">
              <a:buNone/>
            </a:pPr>
            <a:r>
              <a:rPr lang="en-US" sz="2400">
                <a:latin typeface="Century Schoolbook"/>
                <a:ea typeface="Calibri"/>
                <a:cs typeface="Calibri"/>
              </a:rPr>
              <a:t>"</a:t>
            </a:r>
            <a:r>
              <a:rPr lang="en-US" sz="2400">
                <a:latin typeface="Century Schoolbook"/>
                <a:ea typeface="Calibri"/>
                <a:cs typeface="Times"/>
              </a:rPr>
              <a:t>Each...governing body of a private school...shall, after receiving a report that alleges any of the following, notify the parent or guardian of each pupil alleged to be a victim, target, or recipient of the alleged conduct </a:t>
            </a:r>
            <a:r>
              <a:rPr lang="en-US" sz="2400" u="sng">
                <a:solidFill>
                  <a:schemeClr val="accent1"/>
                </a:solidFill>
                <a:latin typeface="Century Schoolbook"/>
                <a:ea typeface="Calibri"/>
                <a:cs typeface="Times"/>
              </a:rPr>
              <a:t>if the individual...who received the report</a:t>
            </a:r>
            <a:r>
              <a:rPr lang="en-US" sz="2400">
                <a:solidFill>
                  <a:srgbClr val="FFFFFF"/>
                </a:solidFill>
                <a:latin typeface="Century Schoolbook"/>
                <a:ea typeface="Calibri"/>
                <a:cs typeface="Times"/>
              </a:rPr>
              <a:t> determines there is reasonable cause to suspect that the alleged conduct occurred.</a:t>
            </a:r>
            <a:r>
              <a:rPr lang="en-US" sz="2400">
                <a:latin typeface="Century Schoolbook"/>
                <a:ea typeface="Calibri"/>
                <a:cs typeface="Times"/>
              </a:rPr>
              <a:t>"</a:t>
            </a:r>
            <a:endParaRPr lang="en-US" sz="2400">
              <a:latin typeface="Century Schoolbook"/>
              <a:ea typeface="Calibri"/>
            </a:endParaRPr>
          </a:p>
        </p:txBody>
      </p:sp>
      <p:sp>
        <p:nvSpPr>
          <p:cNvPr id="6" name="Title 1">
            <a:extLst>
              <a:ext uri="{FF2B5EF4-FFF2-40B4-BE49-F238E27FC236}">
                <a16:creationId xmlns:a16="http://schemas.microsoft.com/office/drawing/2014/main" id="{DC76E52B-169D-CE00-4226-844349FE25E8}"/>
              </a:ext>
            </a:extLst>
          </p:cNvPr>
          <p:cNvSpPr txBox="1">
            <a:spLocks/>
          </p:cNvSpPr>
          <p:nvPr/>
        </p:nvSpPr>
        <p:spPr>
          <a:xfrm>
            <a:off x="838200" y="491228"/>
            <a:ext cx="10515600" cy="838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lgn="ctr"/>
            <a:r>
              <a:rPr lang="en-US"/>
              <a:t>What does Act 57 actually say?</a:t>
            </a:r>
          </a:p>
        </p:txBody>
      </p:sp>
      <p:sp>
        <p:nvSpPr>
          <p:cNvPr id="4" name="Content Placeholder 2">
            <a:extLst>
              <a:ext uri="{FF2B5EF4-FFF2-40B4-BE49-F238E27FC236}">
                <a16:creationId xmlns:a16="http://schemas.microsoft.com/office/drawing/2014/main" id="{BDFC822D-2E43-5607-9520-1BF4BCB41F0C}"/>
              </a:ext>
            </a:extLst>
          </p:cNvPr>
          <p:cNvSpPr txBox="1">
            <a:spLocks/>
          </p:cNvSpPr>
          <p:nvPr/>
        </p:nvSpPr>
        <p:spPr>
          <a:xfrm>
            <a:off x="891762" y="3652702"/>
            <a:ext cx="10505016" cy="4381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C00000"/>
                </a:solidFill>
                <a:latin typeface="Century Schoolbook"/>
                <a:ea typeface="Calibri"/>
                <a:cs typeface="Calibri"/>
              </a:rPr>
              <a:t>Who is that individual for a private school?</a:t>
            </a:r>
            <a:endParaRPr lang="en-US" sz="2400">
              <a:solidFill>
                <a:srgbClr val="C00000"/>
              </a:solidFill>
              <a:latin typeface="Century Schoolbook"/>
              <a:ea typeface="Calibri"/>
              <a:cs typeface="Times"/>
            </a:endParaRPr>
          </a:p>
        </p:txBody>
      </p:sp>
      <p:sp>
        <p:nvSpPr>
          <p:cNvPr id="7" name="Content Placeholder 2">
            <a:extLst>
              <a:ext uri="{FF2B5EF4-FFF2-40B4-BE49-F238E27FC236}">
                <a16:creationId xmlns:a16="http://schemas.microsoft.com/office/drawing/2014/main" id="{F3E31510-C8AF-E884-D20D-173D39851A43}"/>
              </a:ext>
            </a:extLst>
          </p:cNvPr>
          <p:cNvSpPr txBox="1">
            <a:spLocks/>
          </p:cNvSpPr>
          <p:nvPr/>
        </p:nvSpPr>
        <p:spPr>
          <a:xfrm>
            <a:off x="881179" y="4203036"/>
            <a:ext cx="10515599" cy="22373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a:ea typeface="Calibri"/>
                <a:cs typeface="Calibri"/>
              </a:rPr>
              <a:t>"A</a:t>
            </a:r>
            <a:r>
              <a:rPr lang="en-US" sz="2400">
                <a:latin typeface="Century Schoolbook"/>
                <a:ea typeface="Calibri"/>
                <a:cs typeface="Times"/>
              </a:rPr>
              <a:t> report is considered to be received by the governing body of a private school when it is received by an individual employed by the governing body of the private school as an </a:t>
            </a:r>
            <a:r>
              <a:rPr lang="en-US" sz="2400">
                <a:solidFill>
                  <a:srgbClr val="C00000"/>
                </a:solidFill>
                <a:latin typeface="Century Schoolbook"/>
                <a:ea typeface="Calibri"/>
                <a:cs typeface="Times"/>
              </a:rPr>
              <a:t>assistant principal</a:t>
            </a:r>
            <a:r>
              <a:rPr lang="en-US" sz="2400">
                <a:latin typeface="Century Schoolbook"/>
                <a:ea typeface="Calibri"/>
                <a:cs typeface="Times"/>
              </a:rPr>
              <a:t>, </a:t>
            </a:r>
            <a:r>
              <a:rPr lang="en-US" sz="2400">
                <a:solidFill>
                  <a:srgbClr val="C00000"/>
                </a:solidFill>
                <a:latin typeface="Century Schoolbook"/>
                <a:ea typeface="Calibri"/>
                <a:cs typeface="Times"/>
              </a:rPr>
              <a:t>a principal</a:t>
            </a:r>
            <a:r>
              <a:rPr lang="en-US" sz="2400">
                <a:latin typeface="Century Schoolbook"/>
                <a:ea typeface="Calibri"/>
                <a:cs typeface="Times"/>
              </a:rPr>
              <a:t>, or </a:t>
            </a:r>
            <a:r>
              <a:rPr lang="en-US" sz="2400">
                <a:solidFill>
                  <a:srgbClr val="C00000"/>
                </a:solidFill>
                <a:latin typeface="Century Schoolbook"/>
                <a:ea typeface="Calibri"/>
                <a:cs typeface="Times"/>
              </a:rPr>
              <a:t>an administrator</a:t>
            </a:r>
            <a:r>
              <a:rPr lang="en-US" sz="2400">
                <a:latin typeface="Century Schoolbook"/>
                <a:ea typeface="Calibri"/>
                <a:cs typeface="Times"/>
              </a:rPr>
              <a:t>, as defined in s. 118.60 (1) (ad), or by an individual who has been designated by the governing body of the private school as </a:t>
            </a:r>
            <a:r>
              <a:rPr lang="en-US" sz="2400">
                <a:solidFill>
                  <a:srgbClr val="C00000"/>
                </a:solidFill>
                <a:latin typeface="Century Schoolbook"/>
                <a:ea typeface="Calibri"/>
                <a:cs typeface="Times"/>
              </a:rPr>
              <a:t>a Title IX coordinator</a:t>
            </a:r>
            <a:r>
              <a:rPr lang="en-US" sz="2400">
                <a:latin typeface="Century Schoolbook"/>
                <a:ea typeface="Calibri"/>
                <a:cs typeface="Times"/>
              </a:rPr>
              <a:t>, as defined in 34 CFR 106.8 (a)."</a:t>
            </a:r>
          </a:p>
        </p:txBody>
      </p:sp>
    </p:spTree>
    <p:extLst>
      <p:ext uri="{BB962C8B-B14F-4D97-AF65-F5344CB8AC3E}">
        <p14:creationId xmlns:p14="http://schemas.microsoft.com/office/powerpoint/2010/main" val="140435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4FE8-BCED-1926-F23A-EF527DB006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52A2B4-508E-BA85-4478-426DA752BD8C}"/>
              </a:ext>
            </a:extLst>
          </p:cNvPr>
          <p:cNvSpPr>
            <a:spLocks noGrp="1"/>
          </p:cNvSpPr>
          <p:nvPr>
            <p:ph sz="half" idx="1"/>
          </p:nvPr>
        </p:nvSpPr>
        <p:spPr>
          <a:xfrm>
            <a:off x="866363" y="1542386"/>
            <a:ext cx="10515599" cy="1845779"/>
          </a:xfrm>
          <a:ln>
            <a:solidFill>
              <a:schemeClr val="bg1"/>
            </a:solidFill>
          </a:ln>
        </p:spPr>
        <p:txBody>
          <a:bodyPr vert="horz" lIns="91440" tIns="45720" rIns="91440" bIns="45720" rtlCol="0" anchor="t">
            <a:noAutofit/>
          </a:bodyPr>
          <a:lstStyle/>
          <a:p>
            <a:pPr marL="0" indent="0">
              <a:buNone/>
            </a:pPr>
            <a:r>
              <a:rPr lang="en-US" sz="2400">
                <a:latin typeface="Century Schoolbook"/>
                <a:ea typeface="Calibri"/>
                <a:cs typeface="Calibri"/>
              </a:rPr>
              <a:t>"</a:t>
            </a:r>
            <a:r>
              <a:rPr lang="en-US" sz="2400">
                <a:latin typeface="Century Schoolbook"/>
                <a:ea typeface="Calibri"/>
                <a:cs typeface="Times"/>
              </a:rPr>
              <a:t>Each...governing body of a private school...shall, after receiving a report that alleges any of the following, notify the parent or guardian of each pupil alleged to be a victim, target, or recipient of the alleged conduct </a:t>
            </a:r>
            <a:r>
              <a:rPr lang="en-US" sz="2400" u="sng">
                <a:solidFill>
                  <a:schemeClr val="accent1"/>
                </a:solidFill>
                <a:latin typeface="Century Schoolbook"/>
                <a:ea typeface="Calibri"/>
                <a:cs typeface="Times"/>
              </a:rPr>
              <a:t>if the individual...who received the report</a:t>
            </a:r>
            <a:r>
              <a:rPr lang="en-US" sz="2400">
                <a:solidFill>
                  <a:srgbClr val="FFFFFF"/>
                </a:solidFill>
                <a:latin typeface="Century Schoolbook"/>
                <a:ea typeface="Calibri"/>
                <a:cs typeface="Times"/>
              </a:rPr>
              <a:t> </a:t>
            </a:r>
            <a:r>
              <a:rPr lang="en-US" sz="2400" u="sng">
                <a:solidFill>
                  <a:srgbClr val="C00000"/>
                </a:solidFill>
                <a:latin typeface="Century Schoolbook"/>
                <a:ea typeface="Calibri"/>
                <a:cs typeface="Times"/>
              </a:rPr>
              <a:t>determines there is reasonable cause to suspect that the alleged conduct occurred.</a:t>
            </a:r>
            <a:r>
              <a:rPr lang="en-US" sz="2400">
                <a:latin typeface="Century Schoolbook"/>
                <a:ea typeface="Calibri"/>
                <a:cs typeface="Times"/>
              </a:rPr>
              <a:t>"</a:t>
            </a:r>
            <a:endParaRPr lang="en-US" sz="2400">
              <a:latin typeface="Century Schoolbook"/>
              <a:ea typeface="Calibri"/>
            </a:endParaRPr>
          </a:p>
        </p:txBody>
      </p:sp>
      <p:sp>
        <p:nvSpPr>
          <p:cNvPr id="6" name="Title 1">
            <a:extLst>
              <a:ext uri="{FF2B5EF4-FFF2-40B4-BE49-F238E27FC236}">
                <a16:creationId xmlns:a16="http://schemas.microsoft.com/office/drawing/2014/main" id="{023BE293-8DBC-A2CE-F78C-3E6E4D6F4830}"/>
              </a:ext>
            </a:extLst>
          </p:cNvPr>
          <p:cNvSpPr txBox="1">
            <a:spLocks/>
          </p:cNvSpPr>
          <p:nvPr/>
        </p:nvSpPr>
        <p:spPr>
          <a:xfrm>
            <a:off x="827617" y="522978"/>
            <a:ext cx="10515600" cy="838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lgn="ctr"/>
            <a:r>
              <a:rPr lang="en-US"/>
              <a:t>What does Act 57 actually say?</a:t>
            </a:r>
          </a:p>
        </p:txBody>
      </p:sp>
      <p:sp>
        <p:nvSpPr>
          <p:cNvPr id="4" name="Content Placeholder 2">
            <a:extLst>
              <a:ext uri="{FF2B5EF4-FFF2-40B4-BE49-F238E27FC236}">
                <a16:creationId xmlns:a16="http://schemas.microsoft.com/office/drawing/2014/main" id="{4B41CB2C-BE39-A9D0-997F-9C3DA38DF569}"/>
              </a:ext>
            </a:extLst>
          </p:cNvPr>
          <p:cNvSpPr txBox="1">
            <a:spLocks/>
          </p:cNvSpPr>
          <p:nvPr/>
        </p:nvSpPr>
        <p:spPr>
          <a:xfrm>
            <a:off x="849429" y="3927868"/>
            <a:ext cx="10473266" cy="7027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accent1"/>
                </a:solidFill>
                <a:latin typeface="Century Schoolbook"/>
                <a:ea typeface="Calibri"/>
                <a:cs typeface="Calibri"/>
              </a:rPr>
              <a:t>What does it mean to have "reasonable cause to suspect" that the alleged conduct occurred?</a:t>
            </a:r>
            <a:endParaRPr lang="en-US" sz="2400">
              <a:solidFill>
                <a:schemeClr val="accent1"/>
              </a:solidFill>
              <a:latin typeface="Century Schoolbook"/>
              <a:ea typeface="Calibri"/>
              <a:cs typeface="Times"/>
            </a:endParaRPr>
          </a:p>
        </p:txBody>
      </p:sp>
      <p:sp>
        <p:nvSpPr>
          <p:cNvPr id="7" name="Content Placeholder 2">
            <a:extLst>
              <a:ext uri="{FF2B5EF4-FFF2-40B4-BE49-F238E27FC236}">
                <a16:creationId xmlns:a16="http://schemas.microsoft.com/office/drawing/2014/main" id="{E9006A70-B769-4403-BCA9-7F60A713EC25}"/>
              </a:ext>
            </a:extLst>
          </p:cNvPr>
          <p:cNvSpPr txBox="1">
            <a:spLocks/>
          </p:cNvSpPr>
          <p:nvPr/>
        </p:nvSpPr>
        <p:spPr>
          <a:xfrm>
            <a:off x="881179" y="5028536"/>
            <a:ext cx="10494433" cy="11472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entury Schoolbook"/>
                <a:ea typeface="Calibri"/>
                <a:cs typeface="Calibri"/>
              </a:rPr>
              <a:t>"Reasonable cause" likely means that a prudent person would, given the totality of the facts and circumstances actually known to that person, suspect that the alleged conduct occurred.</a:t>
            </a:r>
            <a:br>
              <a:rPr lang="en-US" sz="1200">
                <a:solidFill>
                  <a:srgbClr val="000000"/>
                </a:solidFill>
                <a:highlight>
                  <a:srgbClr val="FFFFFF"/>
                </a:highlight>
                <a:latin typeface="Aptos"/>
                <a:ea typeface="Calibri"/>
                <a:cs typeface="Calibri"/>
              </a:rPr>
            </a:br>
            <a:endParaRPr lang="en-US" sz="1200">
              <a:solidFill>
                <a:srgbClr val="000000"/>
              </a:solidFill>
              <a:highlight>
                <a:srgbClr val="FFFFFF"/>
              </a:highlight>
              <a:latin typeface="Aptos"/>
              <a:ea typeface="Calibri"/>
              <a:cs typeface="Times"/>
            </a:endParaRPr>
          </a:p>
        </p:txBody>
      </p:sp>
    </p:spTree>
    <p:extLst>
      <p:ext uri="{BB962C8B-B14F-4D97-AF65-F5344CB8AC3E}">
        <p14:creationId xmlns:p14="http://schemas.microsoft.com/office/powerpoint/2010/main" val="411395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B9745-0055-C2E1-BE96-8ACB40CD0E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3EB4D-666F-3114-3B83-83AF0078FBB9}"/>
              </a:ext>
            </a:extLst>
          </p:cNvPr>
          <p:cNvSpPr>
            <a:spLocks noGrp="1"/>
          </p:cNvSpPr>
          <p:nvPr>
            <p:ph sz="half" idx="1"/>
          </p:nvPr>
        </p:nvSpPr>
        <p:spPr>
          <a:xfrm>
            <a:off x="824030" y="1298969"/>
            <a:ext cx="10515599" cy="1845779"/>
          </a:xfrm>
          <a:ln>
            <a:solidFill>
              <a:schemeClr val="bg1"/>
            </a:solidFill>
          </a:ln>
        </p:spPr>
        <p:txBody>
          <a:bodyPr vert="horz" lIns="91440" tIns="45720" rIns="91440" bIns="45720" rtlCol="0" anchor="t">
            <a:noAutofit/>
          </a:bodyPr>
          <a:lstStyle/>
          <a:p>
            <a:pPr marL="0" indent="0">
              <a:buNone/>
            </a:pPr>
            <a:r>
              <a:rPr lang="en-US" sz="2400">
                <a:latin typeface="Century Schoolbook"/>
                <a:ea typeface="Calibri"/>
                <a:cs typeface="Calibri"/>
              </a:rPr>
              <a:t>"</a:t>
            </a:r>
            <a:r>
              <a:rPr lang="en-US" sz="2400">
                <a:latin typeface="Century Schoolbook"/>
                <a:ea typeface="Calibri"/>
                <a:cs typeface="Times"/>
              </a:rPr>
              <a:t>Each...governing body of a private school...shall, after receiving a report that alleges any of the following, </a:t>
            </a:r>
            <a:r>
              <a:rPr lang="en-US" sz="2400" u="sng">
                <a:solidFill>
                  <a:schemeClr val="accent1"/>
                </a:solidFill>
                <a:latin typeface="Century Schoolbook"/>
                <a:ea typeface="Calibri"/>
                <a:cs typeface="Times"/>
              </a:rPr>
              <a:t>notify the parent or guardian of each pupil alleged to be a victim, target, or recipient of the alleged conduct</a:t>
            </a:r>
            <a:r>
              <a:rPr lang="en-US" sz="2400">
                <a:latin typeface="Century Schoolbook"/>
                <a:ea typeface="Calibri"/>
                <a:cs typeface="Times"/>
              </a:rPr>
              <a:t> if the individual...who received the report determines there is reasonable cause to suspect that the alleged conduct occurred."</a:t>
            </a:r>
            <a:endParaRPr lang="en-US" sz="2400">
              <a:latin typeface="Century Schoolbook"/>
              <a:ea typeface="Calibri"/>
            </a:endParaRPr>
          </a:p>
        </p:txBody>
      </p:sp>
      <p:sp>
        <p:nvSpPr>
          <p:cNvPr id="6" name="Title 1">
            <a:extLst>
              <a:ext uri="{FF2B5EF4-FFF2-40B4-BE49-F238E27FC236}">
                <a16:creationId xmlns:a16="http://schemas.microsoft.com/office/drawing/2014/main" id="{1DB353C8-5B5A-BAED-52FE-899997BB05DE}"/>
              </a:ext>
            </a:extLst>
          </p:cNvPr>
          <p:cNvSpPr txBox="1">
            <a:spLocks/>
          </p:cNvSpPr>
          <p:nvPr/>
        </p:nvSpPr>
        <p:spPr>
          <a:xfrm>
            <a:off x="785284" y="279561"/>
            <a:ext cx="10515600" cy="838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algn="ctr"/>
            <a:r>
              <a:rPr lang="en-US"/>
              <a:t>What does Act 57 actually say?</a:t>
            </a:r>
          </a:p>
        </p:txBody>
      </p:sp>
      <p:sp>
        <p:nvSpPr>
          <p:cNvPr id="4" name="Content Placeholder 2">
            <a:extLst>
              <a:ext uri="{FF2B5EF4-FFF2-40B4-BE49-F238E27FC236}">
                <a16:creationId xmlns:a16="http://schemas.microsoft.com/office/drawing/2014/main" id="{786A4575-E7B1-A7B9-BC73-85CB544FDD81}"/>
              </a:ext>
            </a:extLst>
          </p:cNvPr>
          <p:cNvSpPr txBox="1">
            <a:spLocks/>
          </p:cNvSpPr>
          <p:nvPr/>
        </p:nvSpPr>
        <p:spPr>
          <a:xfrm>
            <a:off x="807096" y="3303451"/>
            <a:ext cx="10473266" cy="7027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accent1"/>
                </a:solidFill>
                <a:latin typeface="Century Schoolbook"/>
                <a:ea typeface="Calibri"/>
                <a:cs typeface="Calibri"/>
              </a:rPr>
              <a:t>How does the school notify the parent in a way that is compliance with this new law?</a:t>
            </a:r>
          </a:p>
        </p:txBody>
      </p:sp>
      <p:sp>
        <p:nvSpPr>
          <p:cNvPr id="7" name="Content Placeholder 2">
            <a:extLst>
              <a:ext uri="{FF2B5EF4-FFF2-40B4-BE49-F238E27FC236}">
                <a16:creationId xmlns:a16="http://schemas.microsoft.com/office/drawing/2014/main" id="{0BE27168-26E7-895B-9726-8EDF25B11FD5}"/>
              </a:ext>
            </a:extLst>
          </p:cNvPr>
          <p:cNvSpPr txBox="1">
            <a:spLocks/>
          </p:cNvSpPr>
          <p:nvPr/>
        </p:nvSpPr>
        <p:spPr>
          <a:xfrm>
            <a:off x="785929" y="4128953"/>
            <a:ext cx="10515599" cy="23855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latin typeface="Century Schoolbook"/>
                <a:ea typeface="Calibri"/>
                <a:cs typeface="Times"/>
              </a:rPr>
              <a:t>"Notice required under subd. 1. shall be provided in-person or by phone, including voicemail, and shall be provided by no later than one of the following, whichever is applicable:</a:t>
            </a:r>
            <a:endParaRPr lang="en-US" sz="2000">
              <a:latin typeface="Century Schoolbook"/>
            </a:endParaRPr>
          </a:p>
          <a:p>
            <a:pPr algn="just"/>
            <a:r>
              <a:rPr lang="en-US" sz="2000">
                <a:latin typeface="Century Schoolbook"/>
                <a:ea typeface="Calibri"/>
                <a:cs typeface="Times"/>
              </a:rPr>
              <a:t>a. If the report is received on a school day before the end of regularly scheduled instruction, 5 p.m. on that day.</a:t>
            </a:r>
            <a:endParaRPr lang="en-US" sz="2000">
              <a:latin typeface="Century Schoolbook"/>
              <a:cs typeface="Times"/>
            </a:endParaRPr>
          </a:p>
          <a:p>
            <a:pPr algn="just"/>
            <a:r>
              <a:rPr lang="en-US" sz="2000">
                <a:latin typeface="Century Schoolbook"/>
                <a:ea typeface="Calibri"/>
                <a:cs typeface="Times"/>
              </a:rPr>
              <a:t>b. If the report is received on a school day after the end of regularly scheduled instruction or on a day that is not a school day, by noon of the next calendar day."</a:t>
            </a:r>
            <a:br>
              <a:rPr lang="en-US" sz="1200">
                <a:highlight>
                  <a:srgbClr val="FFFFFF"/>
                </a:highlight>
                <a:latin typeface="Aptos"/>
                <a:ea typeface="Calibri"/>
                <a:cs typeface="Calibri"/>
              </a:rPr>
            </a:br>
            <a:endParaRPr lang="en-US" sz="1200">
              <a:solidFill>
                <a:srgbClr val="000000"/>
              </a:solidFill>
              <a:highlight>
                <a:srgbClr val="FFFFFF"/>
              </a:highlight>
              <a:latin typeface="Aptos"/>
              <a:ea typeface="Calibri"/>
              <a:cs typeface="Times"/>
            </a:endParaRPr>
          </a:p>
        </p:txBody>
      </p:sp>
    </p:spTree>
    <p:extLst>
      <p:ext uri="{BB962C8B-B14F-4D97-AF65-F5344CB8AC3E}">
        <p14:creationId xmlns:p14="http://schemas.microsoft.com/office/powerpoint/2010/main" val="1328291597"/>
      </p:ext>
    </p:extLst>
  </p:cSld>
  <p:clrMapOvr>
    <a:masterClrMapping/>
  </p:clrMapOvr>
</p:sld>
</file>

<file path=ppt/theme/theme1.xml><?xml version="1.0" encoding="utf-8"?>
<a:theme xmlns:a="http://schemas.openxmlformats.org/drawingml/2006/main" name="Office Theme">
  <a:themeElements>
    <a:clrScheme name="WILL Canva">
      <a:dk1>
        <a:srgbClr val="000000"/>
      </a:dk1>
      <a:lt1>
        <a:srgbClr val="FFFFFF"/>
      </a:lt1>
      <a:dk2>
        <a:srgbClr val="313158"/>
      </a:dk2>
      <a:lt2>
        <a:srgbClr val="E7E6E6"/>
      </a:lt2>
      <a:accent1>
        <a:srgbClr val="B50703"/>
      </a:accent1>
      <a:accent2>
        <a:srgbClr val="E7E6EB"/>
      </a:accent2>
      <a:accent3>
        <a:srgbClr val="EEEEEE"/>
      </a:accent3>
      <a:accent4>
        <a:srgbClr val="C33437"/>
      </a:accent4>
      <a:accent5>
        <a:srgbClr val="B2B7C2"/>
      </a:accent5>
      <a:accent6>
        <a:srgbClr val="474B88"/>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BF7AB7F9814840AC3C397DB900988E" ma:contentTypeVersion="22" ma:contentTypeDescription="Create a new document." ma:contentTypeScope="" ma:versionID="54b3be029f7d336844bb9b2665efb73d">
  <xsd:schema xmlns:xsd="http://www.w3.org/2001/XMLSchema" xmlns:xs="http://www.w3.org/2001/XMLSchema" xmlns:p="http://schemas.microsoft.com/office/2006/metadata/properties" xmlns:ns2="35bb04b5-f641-4423-a1ba-bf67959053ce" xmlns:ns3="01618057-6954-4ec1-a65c-0100d958a6fa" targetNamespace="http://schemas.microsoft.com/office/2006/metadata/properties" ma:root="true" ma:fieldsID="a6a7d515830e78938e23cd1a20453394" ns2:_="" ns3:_="">
    <xsd:import namespace="35bb04b5-f641-4423-a1ba-bf67959053ce"/>
    <xsd:import namespace="01618057-6954-4ec1-a65c-0100d958a6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b04b5-f641-4423-a1ba-bf6795905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ec099c-0781-4ce2-955a-f3ac1e64bd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618057-6954-4ec1-a65c-0100d958a6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1af4902-d3fa-4f8b-8d14-e5b519d7d18c}" ma:internalName="TaxCatchAll" ma:showField="CatchAllData" ma:web="01618057-6954-4ec1-a65c-0100d958a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bb04b5-f641-4423-a1ba-bf67959053ce">
      <Terms xmlns="http://schemas.microsoft.com/office/infopath/2007/PartnerControls"/>
    </lcf76f155ced4ddcb4097134ff3c332f>
    <TaxCatchAll xmlns="01618057-6954-4ec1-a65c-0100d958a6fa" xsi:nil="true"/>
    <SharedWithUsers xmlns="01618057-6954-4ec1-a65c-0100d958a6fa">
      <UserInfo>
        <DisplayName>Will Flanders</DisplayName>
        <AccountId>13</AccountId>
        <AccountType/>
      </UserInfo>
    </SharedWithUsers>
  </documentManagement>
</p:properties>
</file>

<file path=customXml/itemProps1.xml><?xml version="1.0" encoding="utf-8"?>
<ds:datastoreItem xmlns:ds="http://schemas.openxmlformats.org/officeDocument/2006/customXml" ds:itemID="{33DF9383-3E38-4CC0-9EF2-05F055E7C05C}">
  <ds:schemaRefs>
    <ds:schemaRef ds:uri="http://schemas.microsoft.com/sharepoint/v3/contenttype/forms"/>
  </ds:schemaRefs>
</ds:datastoreItem>
</file>

<file path=customXml/itemProps2.xml><?xml version="1.0" encoding="utf-8"?>
<ds:datastoreItem xmlns:ds="http://schemas.openxmlformats.org/officeDocument/2006/customXml" ds:itemID="{17498C05-5317-4298-9281-982F31A6C131}">
  <ds:schemaRefs>
    <ds:schemaRef ds:uri="01618057-6954-4ec1-a65c-0100d958a6fa"/>
    <ds:schemaRef ds:uri="35bb04b5-f641-4423-a1ba-bf67959053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170CBE-5E3C-43CC-BAFC-2E195619F0D4}">
  <ds:schemaRefs>
    <ds:schemaRef ds:uri="01618057-6954-4ec1-a65c-0100d958a6fa"/>
    <ds:schemaRef ds:uri="35bb04b5-f641-4423-a1ba-bf67959053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3</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Presentation Roadmap</vt:lpstr>
      <vt:lpstr>Why did Gov. Evers sign this into law?</vt:lpstr>
      <vt:lpstr>PowerPoint Presentation</vt:lpstr>
      <vt:lpstr>PowerPoint Presentation</vt:lpstr>
      <vt:lpstr>PowerPoint Presentation</vt:lpstr>
      <vt:lpstr>PowerPoint Presentation</vt:lpstr>
      <vt:lpstr>PowerPoint Presentation</vt:lpstr>
      <vt:lpstr>PowerPoint Presentation</vt:lpstr>
      <vt:lpstr>What does Act 57 actually say?</vt:lpstr>
      <vt:lpstr>What should private schools do to comply with this new law?</vt:lpstr>
      <vt:lpstr>What should private schools do to comply with this new law?</vt:lpstr>
      <vt:lpstr>What should private schools do to comply with this new law?</vt:lpstr>
      <vt:lpstr>What should private schools do to comply with this new law?</vt:lpstr>
      <vt:lpstr>What should private schools do to comply with this new law?</vt:lpstr>
      <vt:lpstr>What should private schools do to comply with this new law?</vt:lpstr>
      <vt:lpstr>What should private schools do to comply with this new law?</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Brewer</dc:creator>
  <cp:revision>3</cp:revision>
  <dcterms:created xsi:type="dcterms:W3CDTF">2022-03-24T20:30:21Z</dcterms:created>
  <dcterms:modified xsi:type="dcterms:W3CDTF">2026-02-04T18:42:50Z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0x01010026BF7AB7F9814840AC3C397DB900988E</vt:lpwstr>
  </property>
  <property fmtid="{D5CDD505-2E9C-101B-9397-08002B2CF9AE}" pid="3" name="MediaServiceImageTags">
    <vt:lpwstr/>
  </property>
  <property fmtid="{D5CDD505-2E9C-101B-9397-08002B2CF9AE}" pid="4" name="Order">
    <vt:lpwstr>99700.0000000000</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activity">
    <vt:lpwstr>{"FileActivityType":"9","FileActivityTimeStamp":"2025-10-16T19:52:11.540Z","FileActivityUsersOnPage":[{"DisplayName":"Lauren Greuel","Id":"lauren@will-law.org"},{"DisplayName":"Cory Brewer","Id":"cbrewer@will-law.org"},{"DisplayName":"Lauren Greuel","Id":"lauren@will-law.org"}],"FileActivityNavigationId":null}</vt:lpwstr>
  </property>
  <property fmtid="{D5CDD505-2E9C-101B-9397-08002B2CF9AE}" pid="9" name="_ExtendedDescription">
    <vt:lpwstr/>
  </property>
  <property fmtid="{D5CDD505-2E9C-101B-9397-08002B2CF9AE}" pid="10" name="TriggerFlowInfo">
    <vt:lpwstr/>
  </property>
</Properties>
</file>